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74" r:id="rId5"/>
    <p:sldId id="323" r:id="rId6"/>
    <p:sldId id="273" r:id="rId7"/>
    <p:sldId id="324" r:id="rId8"/>
    <p:sldId id="325" r:id="rId9"/>
    <p:sldId id="326" r:id="rId10"/>
    <p:sldId id="327" r:id="rId11"/>
    <p:sldId id="328" r:id="rId12"/>
    <p:sldId id="331" r:id="rId13"/>
    <p:sldId id="329" r:id="rId14"/>
    <p:sldId id="330" r:id="rId15"/>
    <p:sldId id="311" r:id="rId16"/>
    <p:sldId id="314" r:id="rId17"/>
    <p:sldId id="315" r:id="rId18"/>
    <p:sldId id="313" r:id="rId19"/>
    <p:sldId id="316" r:id="rId20"/>
    <p:sldId id="317" r:id="rId21"/>
    <p:sldId id="318" r:id="rId22"/>
    <p:sldId id="319" r:id="rId23"/>
    <p:sldId id="322" r:id="rId24"/>
    <p:sldId id="320" r:id="rId25"/>
    <p:sldId id="321" r:id="rId26"/>
    <p:sldId id="309" r:id="rId27"/>
    <p:sldId id="260" r:id="rId28"/>
    <p:sldId id="259" r:id="rId29"/>
    <p:sldId id="261" r:id="rId30"/>
    <p:sldId id="266" r:id="rId31"/>
    <p:sldId id="310" r:id="rId32"/>
    <p:sldId id="262" r:id="rId33"/>
    <p:sldId id="267" r:id="rId34"/>
    <p:sldId id="268" r:id="rId35"/>
    <p:sldId id="269" r:id="rId36"/>
    <p:sldId id="270" r:id="rId37"/>
    <p:sldId id="265" r:id="rId38"/>
    <p:sldId id="272" r:id="rId39"/>
    <p:sldId id="271" r:id="rId40"/>
    <p:sldId id="26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71A7B-EA9B-41FB-AE4A-87A1C1CA5AB2}" v="6" dt="2023-03-27T13:25:36.893"/>
    <p1510:client id="{C5787E01-5A79-4035-AE5F-F2CB00C93870}" v="24" dt="2023-03-27T14:09:28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18" autoAdjust="0"/>
  </p:normalViewPr>
  <p:slideViewPr>
    <p:cSldViewPr snapToGrid="0">
      <p:cViewPr varScale="1">
        <p:scale>
          <a:sx n="90" d="100"/>
          <a:sy n="90" d="100"/>
        </p:scale>
        <p:origin x="90" y="26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규원" userId="dca25500680c972d" providerId="LiveId" clId="{C5787E01-5A79-4035-AE5F-F2CB00C93870}"/>
    <pc:docChg chg="undo custSel addSld modSld">
      <pc:chgData name="이 규원" userId="dca25500680c972d" providerId="LiveId" clId="{C5787E01-5A79-4035-AE5F-F2CB00C93870}" dt="2023-03-27T14:09:57.600" v="168" actId="1076"/>
      <pc:docMkLst>
        <pc:docMk/>
      </pc:docMkLst>
      <pc:sldChg chg="addSp modSp mod">
        <pc:chgData name="이 규원" userId="dca25500680c972d" providerId="LiveId" clId="{C5787E01-5A79-4035-AE5F-F2CB00C93870}" dt="2023-03-27T14:09:57.600" v="168" actId="1076"/>
        <pc:sldMkLst>
          <pc:docMk/>
          <pc:sldMk cId="0" sldId="257"/>
        </pc:sldMkLst>
        <pc:picChg chg="add mod modCrop">
          <ac:chgData name="이 규원" userId="dca25500680c972d" providerId="LiveId" clId="{C5787E01-5A79-4035-AE5F-F2CB00C93870}" dt="2023-03-27T14:09:57.600" v="168" actId="1076"/>
          <ac:picMkLst>
            <pc:docMk/>
            <pc:sldMk cId="0" sldId="257"/>
            <ac:picMk id="2" creationId="{C2B60FF3-FBF9-22C0-B7EB-0E3F09DF30EC}"/>
          </ac:picMkLst>
        </pc:picChg>
      </pc:sldChg>
      <pc:sldChg chg="addSp modSp mod modAnim">
        <pc:chgData name="이 규원" userId="dca25500680c972d" providerId="LiveId" clId="{C5787E01-5A79-4035-AE5F-F2CB00C93870}" dt="2023-03-27T13:47:17.057" v="139"/>
        <pc:sldMkLst>
          <pc:docMk/>
          <pc:sldMk cId="2375529628" sldId="313"/>
        </pc:sldMkLst>
        <pc:cxnChg chg="add mod">
          <ac:chgData name="이 규원" userId="dca25500680c972d" providerId="LiveId" clId="{C5787E01-5A79-4035-AE5F-F2CB00C93870}" dt="2023-03-27T13:46:26.050" v="10" actId="1076"/>
          <ac:cxnSpMkLst>
            <pc:docMk/>
            <pc:sldMk cId="2375529628" sldId="313"/>
            <ac:cxnSpMk id="3" creationId="{FC5BA0DE-1805-201B-8FAC-00651E59999D}"/>
          </ac:cxnSpMkLst>
        </pc:cxnChg>
        <pc:cxnChg chg="add mod">
          <ac:chgData name="이 규원" userId="dca25500680c972d" providerId="LiveId" clId="{C5787E01-5A79-4035-AE5F-F2CB00C93870}" dt="2023-03-27T13:46:43.095" v="73" actId="1035"/>
          <ac:cxnSpMkLst>
            <pc:docMk/>
            <pc:sldMk cId="2375529628" sldId="313"/>
            <ac:cxnSpMk id="6" creationId="{D2DFB721-1403-BB8E-5E4D-74D79A495E3A}"/>
          </ac:cxnSpMkLst>
        </pc:cxnChg>
        <pc:cxnChg chg="add mod">
          <ac:chgData name="이 규원" userId="dca25500680c972d" providerId="LiveId" clId="{C5787E01-5A79-4035-AE5F-F2CB00C93870}" dt="2023-03-27T13:46:52.421" v="134" actId="1036"/>
          <ac:cxnSpMkLst>
            <pc:docMk/>
            <pc:sldMk cId="2375529628" sldId="313"/>
            <ac:cxnSpMk id="8" creationId="{B2F73DDC-87A7-8021-FDC0-8577ED9A9D54}"/>
          </ac:cxnSpMkLst>
        </pc:cxnChg>
      </pc:sldChg>
      <pc:sldChg chg="modAnim">
        <pc:chgData name="이 규원" userId="dca25500680c972d" providerId="LiveId" clId="{C5787E01-5A79-4035-AE5F-F2CB00C93870}" dt="2023-03-27T13:50:11.162" v="140"/>
        <pc:sldMkLst>
          <pc:docMk/>
          <pc:sldMk cId="4097183421" sldId="317"/>
        </pc:sldMkLst>
      </pc:sldChg>
      <pc:sldChg chg="modAnim">
        <pc:chgData name="이 규원" userId="dca25500680c972d" providerId="LiveId" clId="{C5787E01-5A79-4035-AE5F-F2CB00C93870}" dt="2023-03-27T13:50:38.172" v="141"/>
        <pc:sldMkLst>
          <pc:docMk/>
          <pc:sldMk cId="2466939506" sldId="318"/>
        </pc:sldMkLst>
      </pc:sldChg>
      <pc:sldChg chg="addSp delSp modSp mod">
        <pc:chgData name="이 규원" userId="dca25500680c972d" providerId="LiveId" clId="{C5787E01-5A79-4035-AE5F-F2CB00C93870}" dt="2023-03-27T13:59:54.088" v="157" actId="478"/>
        <pc:sldMkLst>
          <pc:docMk/>
          <pc:sldMk cId="3374803837" sldId="320"/>
        </pc:sldMkLst>
        <pc:picChg chg="add mod ord">
          <ac:chgData name="이 규원" userId="dca25500680c972d" providerId="LiveId" clId="{C5787E01-5A79-4035-AE5F-F2CB00C93870}" dt="2023-03-27T13:59:51.527" v="156" actId="167"/>
          <ac:picMkLst>
            <pc:docMk/>
            <pc:sldMk cId="3374803837" sldId="320"/>
            <ac:picMk id="3" creationId="{B090BFA5-DC6E-F211-B494-346FEA1FD912}"/>
          </ac:picMkLst>
        </pc:picChg>
        <pc:picChg chg="del">
          <ac:chgData name="이 규원" userId="dca25500680c972d" providerId="LiveId" clId="{C5787E01-5A79-4035-AE5F-F2CB00C93870}" dt="2023-03-27T13:59:54.088" v="157" actId="478"/>
          <ac:picMkLst>
            <pc:docMk/>
            <pc:sldMk cId="3374803837" sldId="320"/>
            <ac:picMk id="8" creationId="{37AA1249-69EB-BFA6-D26D-412F3E9BAF06}"/>
          </ac:picMkLst>
        </pc:picChg>
      </pc:sldChg>
      <pc:sldChg chg="addSp delSp modSp mod">
        <pc:chgData name="이 규원" userId="dca25500680c972d" providerId="LiveId" clId="{C5787E01-5A79-4035-AE5F-F2CB00C93870}" dt="2023-03-27T14:00:02.437" v="160" actId="167"/>
        <pc:sldMkLst>
          <pc:docMk/>
          <pc:sldMk cId="2720778077" sldId="321"/>
        </pc:sldMkLst>
        <pc:picChg chg="add mod ord">
          <ac:chgData name="이 규원" userId="dca25500680c972d" providerId="LiveId" clId="{C5787E01-5A79-4035-AE5F-F2CB00C93870}" dt="2023-03-27T14:00:02.437" v="160" actId="167"/>
          <ac:picMkLst>
            <pc:docMk/>
            <pc:sldMk cId="2720778077" sldId="321"/>
            <ac:picMk id="3" creationId="{2223F403-AADF-74E9-F2B3-DE20F0D5CCB1}"/>
          </ac:picMkLst>
        </pc:picChg>
        <pc:picChg chg="del">
          <ac:chgData name="이 규원" userId="dca25500680c972d" providerId="LiveId" clId="{C5787E01-5A79-4035-AE5F-F2CB00C93870}" dt="2023-03-27T13:59:59.334" v="158" actId="478"/>
          <ac:picMkLst>
            <pc:docMk/>
            <pc:sldMk cId="2720778077" sldId="321"/>
            <ac:picMk id="8" creationId="{37AA1249-69EB-BFA6-D26D-412F3E9BAF06}"/>
          </ac:picMkLst>
        </pc:picChg>
      </pc:sldChg>
      <pc:sldChg chg="modAnim">
        <pc:chgData name="이 규원" userId="dca25500680c972d" providerId="LiveId" clId="{C5787E01-5A79-4035-AE5F-F2CB00C93870}" dt="2023-03-27T13:52:10.183" v="151"/>
        <pc:sldMkLst>
          <pc:docMk/>
          <pc:sldMk cId="4227720311" sldId="322"/>
        </pc:sldMkLst>
      </pc:sldChg>
      <pc:sldChg chg="add">
        <pc:chgData name="이 규원" userId="dca25500680c972d" providerId="LiveId" clId="{C5787E01-5A79-4035-AE5F-F2CB00C93870}" dt="2023-03-27T14:02:39.062" v="161"/>
        <pc:sldMkLst>
          <pc:docMk/>
          <pc:sldMk cId="3529576992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정확도의 한계점 극복을 위해서 여러 가지 분류 지표가 함께 적용되어야 합니다</a:t>
            </a:r>
            <a:r>
              <a:rPr lang="en-US" altLang="ko-KR" dirty="0"/>
              <a:t>. </a:t>
            </a:r>
            <a:r>
              <a:rPr lang="ko-KR" altLang="en-US" dirty="0"/>
              <a:t>그리고 그 분류 지표들은 오차 행렬에 기반합니다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오차 행렬은 다음 그림처럼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예측값이</a:t>
            </a:r>
            <a:r>
              <a:rPr lang="ko-KR" altLang="en-US" dirty="0"/>
              <a:t> 어떠한 유형의 예측 오류가 발생하고 있는지를 알려줍니다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TN,</a:t>
            </a:r>
            <a:r>
              <a:rPr lang="ko-KR" altLang="en-US" dirty="0"/>
              <a:t> </a:t>
            </a:r>
            <a:r>
              <a:rPr lang="en-US" altLang="ko-KR" dirty="0"/>
              <a:t>FP, FN, TP</a:t>
            </a:r>
            <a:r>
              <a:rPr lang="ko-KR" altLang="en-US" dirty="0"/>
              <a:t>에서 앞 문자는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ko-KR" altLang="en-US" dirty="0" err="1"/>
              <a:t>같은지</a:t>
            </a:r>
            <a:r>
              <a:rPr lang="ko-KR" altLang="en-US" dirty="0"/>
              <a:t> 혹은 </a:t>
            </a:r>
            <a:r>
              <a:rPr lang="ko-KR" altLang="en-US" dirty="0" err="1"/>
              <a:t>틀린지</a:t>
            </a:r>
            <a:r>
              <a:rPr lang="en-US" altLang="ko-KR" dirty="0"/>
              <a:t>, True or False</a:t>
            </a:r>
            <a:r>
              <a:rPr lang="ko-KR" altLang="en-US" dirty="0"/>
              <a:t>를 의미하고 뒤 문자는 예측 값이 </a:t>
            </a:r>
            <a:r>
              <a:rPr lang="en-US" altLang="ko-KR" dirty="0"/>
              <a:t>Negative</a:t>
            </a:r>
            <a:r>
              <a:rPr lang="ko-KR" altLang="en-US" dirty="0"/>
              <a:t>인지 </a:t>
            </a:r>
            <a:r>
              <a:rPr lang="en-US" altLang="ko-KR" dirty="0"/>
              <a:t>Positive</a:t>
            </a:r>
            <a:r>
              <a:rPr lang="ko-KR" altLang="en-US" dirty="0"/>
              <a:t>인지를 의미합니다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각각 보자면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en-US" altLang="ko-KR" dirty="0"/>
              <a:t>0,</a:t>
            </a:r>
            <a:r>
              <a:rPr lang="ko-KR" altLang="en-US" dirty="0"/>
              <a:t>즉 </a:t>
            </a:r>
            <a:r>
              <a:rPr lang="en-US" altLang="ko-KR" dirty="0"/>
              <a:t>Negative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 err="1"/>
              <a:t>실제값도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일 때는</a:t>
            </a:r>
            <a:r>
              <a:rPr lang="en-US" altLang="ko-KR" dirty="0"/>
              <a:t> TN, 1</a:t>
            </a:r>
            <a:r>
              <a:rPr lang="ko-KR" altLang="en-US" dirty="0"/>
              <a:t>일 때는 </a:t>
            </a:r>
            <a:r>
              <a:rPr lang="en-US" altLang="ko-KR" dirty="0"/>
              <a:t>FN</a:t>
            </a:r>
            <a:r>
              <a:rPr lang="ko-KR" altLang="en-US" dirty="0"/>
              <a:t>이라 부릅니다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7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 err="1"/>
              <a:t>실제값이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일 때는 </a:t>
            </a:r>
            <a:r>
              <a:rPr lang="en-US" altLang="ko-KR" dirty="0"/>
              <a:t>FP, </a:t>
            </a:r>
            <a:r>
              <a:rPr lang="ko-KR" altLang="en-US" dirty="0" err="1"/>
              <a:t>실제값이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일 때는 </a:t>
            </a:r>
            <a:r>
              <a:rPr lang="en-US" altLang="ko-KR" dirty="0"/>
              <a:t>TP</a:t>
            </a:r>
            <a:r>
              <a:rPr lang="ko-KR" altLang="en-US" dirty="0"/>
              <a:t>라 부릅니다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79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사이킷런은</a:t>
            </a:r>
            <a:r>
              <a:rPr lang="ko-KR" altLang="en-US" dirty="0"/>
              <a:t> 오차 행렬을 구하기 위해 </a:t>
            </a:r>
            <a:r>
              <a:rPr lang="en-US" altLang="ko-KR" dirty="0" err="1"/>
              <a:t>confusion_matrix</a:t>
            </a:r>
            <a:r>
              <a:rPr lang="en-US" altLang="ko-KR" dirty="0"/>
              <a:t>() API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  <a:r>
              <a:rPr lang="ko-KR" altLang="en-US" dirty="0"/>
              <a:t>실제 </a:t>
            </a:r>
            <a:r>
              <a:rPr lang="en-US" altLang="ko-KR" dirty="0"/>
              <a:t>y</a:t>
            </a:r>
            <a:r>
              <a:rPr lang="ko-KR" altLang="en-US" dirty="0"/>
              <a:t>값과 </a:t>
            </a: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), </a:t>
            </a:r>
            <a:r>
              <a:rPr lang="ko-KR" altLang="en-US" dirty="0"/>
              <a:t>예측 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가지고</a:t>
            </a:r>
            <a:r>
              <a:rPr lang="en-US" altLang="ko-KR" dirty="0"/>
              <a:t>, </a:t>
            </a:r>
            <a:r>
              <a:rPr lang="ko-KR" altLang="en-US" dirty="0"/>
              <a:t>아래 그림과 동일한 위치를 가진 오차 행렬을 반환합니다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79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오차행렬을 통해 왜 정확도에서 문제가 생겼는지 더 정확하게 알 수 있습니다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공식은 오차행렬을 통해 정확도를 표현한 식입니다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아까의</a:t>
            </a:r>
            <a:r>
              <a:rPr lang="ko-KR" altLang="en-US" dirty="0"/>
              <a:t> 예를 다시 가져와 보겠습니다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54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예에서 모든 값을 </a:t>
            </a:r>
            <a:r>
              <a:rPr lang="en-US" altLang="ko-KR" dirty="0"/>
              <a:t>Negative</a:t>
            </a:r>
            <a:r>
              <a:rPr lang="ko-KR" altLang="en-US" dirty="0"/>
              <a:t>로 예측했을 경우</a:t>
            </a:r>
            <a:r>
              <a:rPr lang="en-US" altLang="ko-KR" dirty="0"/>
              <a:t> </a:t>
            </a:r>
            <a:r>
              <a:rPr lang="ko-KR" altLang="en-US" dirty="0"/>
              <a:t>정확도를 구했습니다</a:t>
            </a:r>
            <a:r>
              <a:rPr lang="en-US" altLang="ko-KR" dirty="0"/>
              <a:t>. </a:t>
            </a:r>
            <a:r>
              <a:rPr lang="ko-KR" altLang="en-US" dirty="0"/>
              <a:t>이 경우 </a:t>
            </a:r>
            <a:r>
              <a:rPr lang="en-US" altLang="ko-KR" dirty="0"/>
              <a:t>99</a:t>
            </a:r>
            <a:r>
              <a:rPr lang="ko-KR" altLang="en-US" dirty="0"/>
              <a:t>퍼센트라는 높은 정확도를 얻을 수 있지만 </a:t>
            </a:r>
            <a:r>
              <a:rPr lang="en-US" altLang="ko-KR" dirty="0"/>
              <a:t>TP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임을 확인할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경우 정확도를 통해 모델의 신뢰도를 얻을 수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75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258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정밀도 </a:t>
            </a:r>
            <a:r>
              <a:rPr lang="en-US" altLang="ko-KR" dirty="0"/>
              <a:t>: </a:t>
            </a:r>
            <a:r>
              <a:rPr lang="ko-KR" altLang="en-US" dirty="0"/>
              <a:t>양성으로 예측 한 대상 중에 실제로 양성인 데이터의 비율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실제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음성인 데이터 예측을 양성으로 잘못 판단하게 되면 업무상 큰 영향이 발생하는 경우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실제로 양성인 대상 중에 예측을 양성으로 한 데이터의 비율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실제 양성인 데이터 예측을 음성으로 잘못 판단하게 되면 업무상 큰 영향이 발생하는 경우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0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정밀도 </a:t>
            </a:r>
            <a:r>
              <a:rPr lang="en-US" altLang="ko-KR" dirty="0"/>
              <a:t>: </a:t>
            </a:r>
            <a:r>
              <a:rPr lang="ko-KR" altLang="en-US" dirty="0"/>
              <a:t>양성으로 예측 한 대상 중에 실제로 양성인 데이터의 비율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암 판단 모델과 같이 실제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음성인 데이터 예측을 양성으로 잘못 판단하게 되면 업무상 큰 영향이 발생하는 경우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정밀도는 </a:t>
            </a:r>
            <a:r>
              <a:rPr lang="en-US" altLang="ko-KR" dirty="0"/>
              <a:t>TP</a:t>
            </a:r>
            <a:r>
              <a:rPr lang="ko-KR" altLang="en-US" dirty="0"/>
              <a:t>를 높이고</a:t>
            </a:r>
            <a:r>
              <a:rPr lang="en-US" altLang="ko-KR" dirty="0"/>
              <a:t>, FP</a:t>
            </a:r>
            <a:r>
              <a:rPr lang="ko-KR" altLang="en-US" dirty="0"/>
              <a:t>를 낮추는데 초점을 맞추고 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실제로 양성인 대상 중에 예측을 양성으로 한 데이터의 비율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금융 사기 적발 모델과 같이 실제 양성인 데이터 예측을 음성으로 잘못 판단하게 되면 업무상 큰 영향이 발생하는 경우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정밀도와 마찬가지로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TP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를 높이는데 초점이 맞춰져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재현율은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FP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값이 아닌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FN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값을 낮추는데 초점을 맞추고 있다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14222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분류의 결정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임곗값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(Threshold)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을 조정하여 정밀도 또는 재현율을 특별히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강조시킬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수 있다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정밀도와 재현율은 상호 보완적인 평가 지표이기 때문에 어느 한 쪽을 강제로 높이면 다른 하나의 수치는 떨어지기 쉽다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427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입곗값이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낮을수록 많은 수의 양성 예측으로 인해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재현율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값이 극도로 높아지고 정밀도 값이 극도로 낮아진다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반대로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입곗값이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높을수록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재현율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값이 극도로 낮아지고 정밀도 값이 극도로 높아진다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64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555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828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49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519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616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96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63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 지표의 맹점에 대해 알아보았습니다</a:t>
            </a:r>
            <a:r>
              <a:rPr lang="en-US" altLang="ko-KR" dirty="0"/>
              <a:t>. </a:t>
            </a:r>
            <a:r>
              <a:rPr lang="ko-KR" altLang="en-US" dirty="0"/>
              <a:t>이 점을 극복하기 위해 나온 지표가 바로 </a:t>
            </a:r>
            <a:r>
              <a:rPr lang="en-US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F1 Score</a:t>
            </a:r>
            <a:r>
              <a:rPr lang="ko-KR" altLang="en-US" dirty="0"/>
              <a:t>는 기존의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을 결합한 지표로서</a:t>
            </a:r>
            <a:r>
              <a:rPr lang="en-US" altLang="ko-KR" dirty="0"/>
              <a:t>, </a:t>
            </a:r>
            <a:r>
              <a:rPr lang="ko-KR" altLang="en-US" dirty="0"/>
              <a:t>이 둘의 조화평균이라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아래는 </a:t>
            </a:r>
            <a:r>
              <a:rPr lang="ko-KR" altLang="en-US" dirty="0" err="1"/>
              <a:t>수식이구요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95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F1 Score</a:t>
            </a:r>
            <a:r>
              <a:rPr lang="ko-KR" altLang="en-US" dirty="0"/>
              <a:t>의 특징은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이 어느 한 쪽으로 치우치지 않는 수치를 나타낼 때</a:t>
            </a:r>
            <a:r>
              <a:rPr lang="en-US" altLang="ko-KR" dirty="0"/>
              <a:t>, </a:t>
            </a:r>
            <a:r>
              <a:rPr lang="ko-KR" altLang="en-US" dirty="0"/>
              <a:t>상대적으로 높은 값을 갖는다고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아래의 그래프를 보시면</a:t>
            </a:r>
            <a:r>
              <a:rPr lang="en-US" altLang="ko-KR" dirty="0"/>
              <a:t>, </a:t>
            </a:r>
            <a:r>
              <a:rPr lang="ko-KR" altLang="en-US" dirty="0" err="1"/>
              <a:t>파랑색</a:t>
            </a:r>
            <a:r>
              <a:rPr lang="ko-KR" altLang="en-US" dirty="0"/>
              <a:t> 선이 </a:t>
            </a:r>
            <a:r>
              <a:rPr lang="en-US" altLang="ko-KR" dirty="0"/>
              <a:t>precision, </a:t>
            </a:r>
            <a:r>
              <a:rPr lang="ko-KR" altLang="en-US" dirty="0"/>
              <a:t>주황색 선이 </a:t>
            </a:r>
            <a:r>
              <a:rPr lang="en-US" altLang="ko-KR" dirty="0"/>
              <a:t>recall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이 둘의 교점을 지나는 녹색선이 </a:t>
            </a:r>
            <a:r>
              <a:rPr lang="en-US" altLang="ko-KR" dirty="0"/>
              <a:t>f1-score</a:t>
            </a:r>
            <a:r>
              <a:rPr lang="ko-KR" altLang="en-US" dirty="0"/>
              <a:t>의 값입니다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둘의 교점일때</a:t>
            </a:r>
            <a:r>
              <a:rPr lang="en-US" altLang="ko-KR" dirty="0"/>
              <a:t>, f1-score</a:t>
            </a:r>
            <a:r>
              <a:rPr lang="ko-KR" altLang="en-US" dirty="0"/>
              <a:t>가 최대인 것을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사이킷런</a:t>
            </a:r>
            <a:r>
              <a:rPr lang="ko-KR" altLang="en-US" dirty="0"/>
              <a:t> 공식문서에서 가져온</a:t>
            </a:r>
            <a:r>
              <a:rPr lang="en-US" altLang="ko-KR" dirty="0"/>
              <a:t>, f1_score </a:t>
            </a:r>
            <a:r>
              <a:rPr lang="ko-KR" altLang="en-US" dirty="0"/>
              <a:t>메서드에 대한 내용인데요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 </a:t>
            </a:r>
            <a:r>
              <a:rPr lang="en-US" altLang="ko-KR" dirty="0"/>
              <a:t>parameter</a:t>
            </a:r>
            <a:r>
              <a:rPr lang="ko-KR" altLang="en-US" dirty="0"/>
              <a:t>를 줄 수 있는데</a:t>
            </a:r>
            <a:r>
              <a:rPr lang="en-US" altLang="ko-KR" dirty="0"/>
              <a:t>, </a:t>
            </a:r>
            <a:r>
              <a:rPr lang="ko-KR" altLang="en-US" dirty="0"/>
              <a:t>이 중 책에서 다루는 </a:t>
            </a:r>
            <a:r>
              <a:rPr lang="en-US" altLang="ko-KR" dirty="0" err="1"/>
              <a:t>paramete</a:t>
            </a:r>
            <a:r>
              <a:rPr lang="ko-KR" altLang="en-US" dirty="0"/>
              <a:t>는 </a:t>
            </a:r>
            <a:r>
              <a:rPr lang="en-US" altLang="ko-KR" dirty="0" err="1"/>
              <a:t>y_true</a:t>
            </a:r>
            <a:r>
              <a:rPr lang="ko-KR" altLang="en-US" dirty="0"/>
              <a:t>와 </a:t>
            </a:r>
            <a:r>
              <a:rPr lang="en-US" altLang="ko-KR" dirty="0" err="1"/>
              <a:t>y_pred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책에서는 </a:t>
            </a:r>
            <a:r>
              <a:rPr lang="en-US" altLang="ko-KR" dirty="0" err="1"/>
              <a:t>y_true</a:t>
            </a:r>
            <a:r>
              <a:rPr lang="ko-KR" altLang="en-US" dirty="0"/>
              <a:t>에 </a:t>
            </a:r>
            <a:r>
              <a:rPr lang="en-US" altLang="ko-KR" dirty="0" err="1"/>
              <a:t>y_test</a:t>
            </a:r>
            <a:r>
              <a:rPr lang="en-US" altLang="ko-KR" dirty="0"/>
              <a:t>, </a:t>
            </a:r>
            <a:r>
              <a:rPr lang="en-US" altLang="ko-KR" dirty="0" err="1"/>
              <a:t>y_pred</a:t>
            </a:r>
            <a:r>
              <a:rPr lang="ko-KR" altLang="en-US" dirty="0"/>
              <a:t>에 </a:t>
            </a:r>
            <a:r>
              <a:rPr lang="en-US" altLang="ko-KR" dirty="0"/>
              <a:t>pred</a:t>
            </a:r>
            <a:r>
              <a:rPr lang="ko-KR" altLang="en-US" dirty="0"/>
              <a:t>를 인자로 넣어주죠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y_true</a:t>
            </a:r>
            <a:r>
              <a:rPr lang="ko-KR" altLang="en-US" dirty="0"/>
              <a:t>는 예측할 대상의 실제 </a:t>
            </a:r>
            <a:r>
              <a:rPr lang="en-US" altLang="ko-KR" dirty="0"/>
              <a:t>label, </a:t>
            </a:r>
            <a:r>
              <a:rPr lang="en-US" altLang="ko-KR" dirty="0" err="1"/>
              <a:t>y_pred</a:t>
            </a:r>
            <a:r>
              <a:rPr lang="ko-KR" altLang="en-US" dirty="0"/>
              <a:t>는 예측할 대상의 </a:t>
            </a:r>
            <a:r>
              <a:rPr lang="en-US" altLang="ko-KR" dirty="0"/>
              <a:t>label </a:t>
            </a:r>
            <a:r>
              <a:rPr lang="ko-KR" altLang="en-US" dirty="0" err="1"/>
              <a:t>예측값입니다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두 데이터를 받아</a:t>
            </a:r>
            <a:r>
              <a:rPr lang="en-US" altLang="ko-KR" dirty="0"/>
              <a:t> f1_score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619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f1_score</a:t>
            </a:r>
            <a:r>
              <a:rPr lang="ko-KR" altLang="en-US" dirty="0"/>
              <a:t>를 포함한 다양한 평가지표들의 </a:t>
            </a:r>
            <a:r>
              <a:rPr lang="ko-KR" altLang="en-US" dirty="0" err="1"/>
              <a:t>그래프이구요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01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288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책에서는 </a:t>
            </a:r>
            <a:r>
              <a:rPr lang="en-US" altLang="ko-KR" dirty="0"/>
              <a:t>ROC </a:t>
            </a:r>
            <a:r>
              <a:rPr lang="ko-KR" altLang="en-US" dirty="0"/>
              <a:t>곡선에</a:t>
            </a:r>
            <a:r>
              <a:rPr lang="en-US" altLang="ko-KR" dirty="0"/>
              <a:t> </a:t>
            </a:r>
            <a:r>
              <a:rPr lang="ko-KR" altLang="en-US" dirty="0"/>
              <a:t>대해 소개를 해주는데요</a:t>
            </a:r>
            <a:r>
              <a:rPr lang="en-US" altLang="ko-KR" dirty="0"/>
              <a:t>, </a:t>
            </a:r>
            <a:r>
              <a:rPr lang="ko-KR" altLang="en-US" dirty="0"/>
              <a:t>우리말로 수신자 판단 곡선이라고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정의는 </a:t>
            </a:r>
            <a:r>
              <a:rPr lang="en-US" altLang="ko-KR" dirty="0"/>
              <a:t>FPR</a:t>
            </a:r>
            <a:r>
              <a:rPr lang="ko-KR" altLang="en-US" dirty="0"/>
              <a:t>의 변화에 따른 </a:t>
            </a:r>
            <a:r>
              <a:rPr lang="en-US" altLang="ko-KR" dirty="0"/>
              <a:t>TPR</a:t>
            </a:r>
            <a:r>
              <a:rPr lang="ko-KR" altLang="en-US" dirty="0"/>
              <a:t>의 변화를 곡선으로 나타낸 것인데요</a:t>
            </a:r>
          </a:p>
        </p:txBody>
      </p:sp>
    </p:spTree>
    <p:extLst>
      <p:ext uri="{BB962C8B-B14F-4D97-AF65-F5344CB8AC3E}">
        <p14:creationId xmlns:p14="http://schemas.microsoft.com/office/powerpoint/2010/main" val="385333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TPR</a:t>
            </a:r>
            <a:r>
              <a:rPr lang="ko-KR" altLang="en-US" dirty="0"/>
              <a:t>은 </a:t>
            </a:r>
            <a:r>
              <a:rPr lang="ko-KR" altLang="en-US" dirty="0" err="1"/>
              <a:t>재현율</a:t>
            </a:r>
            <a:r>
              <a:rPr lang="ko-KR" altLang="en-US" dirty="0"/>
              <a:t> 즉 민감도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FPR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TNR</a:t>
            </a:r>
            <a:r>
              <a:rPr lang="ko-KR" altLang="en-US" dirty="0"/>
              <a:t>이라 불리는 특이성을 뺀 값입니다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책에서는 이 곡선이 직선에서 멀어질수록</a:t>
            </a:r>
            <a:r>
              <a:rPr lang="en-US" altLang="ko-KR" dirty="0"/>
              <a:t>, </a:t>
            </a:r>
            <a:r>
              <a:rPr lang="ko-KR" altLang="en-US" dirty="0"/>
              <a:t>왼쪽 위에 가까워질수록 모델의 성능이 좋다고만 나와있는데요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사실 저 뿐 아니라 많은 분들이 그래서 이게 무슨 의미인데</a:t>
            </a:r>
            <a:r>
              <a:rPr lang="en-US" altLang="ko-KR" dirty="0"/>
              <a:t>? </a:t>
            </a:r>
            <a:r>
              <a:rPr lang="ko-KR" altLang="en-US" dirty="0"/>
              <a:t>라고 생각을 하셨을 것 같아요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인터넷에서 좋은 자료가 있어서 가져왔는데요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1729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책에서는 이 곡선이 직선에서 멀어질수록</a:t>
            </a:r>
            <a:r>
              <a:rPr lang="en-US" altLang="ko-KR" dirty="0"/>
              <a:t>, </a:t>
            </a:r>
            <a:r>
              <a:rPr lang="ko-KR" altLang="en-US" dirty="0"/>
              <a:t>왼쪽 위에 가까워질수록 모델의 성능이 좋다고만 나와있는데요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사실 저 뿐 아니라 많은 분들이 그래서 이게 무슨 의미인데</a:t>
            </a:r>
            <a:r>
              <a:rPr lang="en-US" altLang="ko-KR" dirty="0"/>
              <a:t>? </a:t>
            </a:r>
            <a:r>
              <a:rPr lang="ko-KR" altLang="en-US" dirty="0"/>
              <a:t>라고 생각을 하셨을 것 같아요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인터넷에서 좋은 자료가 있어서 가져왔는데요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책에서도 나오는 예제인</a:t>
            </a:r>
            <a:r>
              <a:rPr lang="en-US" altLang="ko-KR" dirty="0"/>
              <a:t>, </a:t>
            </a:r>
            <a:r>
              <a:rPr lang="ko-KR" altLang="en-US" dirty="0"/>
              <a:t>암환자를 판정하는 상황을 가정해봅시다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Thresholds</a:t>
            </a:r>
            <a:r>
              <a:rPr lang="ko-KR" altLang="en-US" dirty="0"/>
              <a:t>가 낮아지면</a:t>
            </a:r>
            <a:r>
              <a:rPr lang="en-US" altLang="ko-KR" dirty="0"/>
              <a:t>, </a:t>
            </a:r>
            <a:r>
              <a:rPr lang="ko-KR" altLang="en-US" dirty="0"/>
              <a:t>암환자라고 판정하는 비율이 높아져 </a:t>
            </a:r>
            <a:r>
              <a:rPr lang="en-US" altLang="ko-KR" dirty="0"/>
              <a:t>FP</a:t>
            </a:r>
            <a:r>
              <a:rPr lang="ko-KR" altLang="en-US" dirty="0"/>
              <a:t>의 비율이 높아질 것이고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Thresholds</a:t>
            </a:r>
            <a:r>
              <a:rPr lang="ko-KR" altLang="en-US" dirty="0"/>
              <a:t>가 높아지면</a:t>
            </a:r>
            <a:r>
              <a:rPr lang="en-US" altLang="ko-KR" dirty="0"/>
              <a:t>, </a:t>
            </a:r>
            <a:r>
              <a:rPr lang="ko-KR" altLang="en-US" dirty="0"/>
              <a:t>암환자라고 판정하는 비율이 낮아져 </a:t>
            </a:r>
            <a:r>
              <a:rPr lang="en-US" altLang="ko-KR" dirty="0"/>
              <a:t>TP</a:t>
            </a:r>
            <a:r>
              <a:rPr lang="ko-KR" altLang="en-US" dirty="0"/>
              <a:t>의 비율이 높아질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21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thresholds</a:t>
            </a:r>
            <a:r>
              <a:rPr lang="ko-KR" altLang="en-US" dirty="0"/>
              <a:t> 값을 바꿈에 따라 </a:t>
            </a:r>
            <a:r>
              <a:rPr lang="en-US" altLang="ko-KR" dirty="0"/>
              <a:t>ROC </a:t>
            </a:r>
            <a:r>
              <a:rPr lang="ko-KR" altLang="en-US" dirty="0"/>
              <a:t>곡선 상의 점이 이동한다고 보시면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810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곡선의 휜 정도는 이 두 분포가 어떻게 배치되어 있는지에 따라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곡선이 왼쪽 위에 가깝다면 두 분포의 거리가 먼 상황</a:t>
            </a:r>
            <a:r>
              <a:rPr lang="en-US" altLang="ko-KR" dirty="0"/>
              <a:t>, </a:t>
            </a:r>
            <a:r>
              <a:rPr lang="ko-KR" altLang="en-US" dirty="0"/>
              <a:t>즉 분류를 잘 할 수 있는 상황입니다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 직선에 가깝다면</a:t>
            </a:r>
            <a:r>
              <a:rPr lang="en-US" altLang="ko-KR" dirty="0"/>
              <a:t>, </a:t>
            </a:r>
            <a:r>
              <a:rPr lang="ko-KR" altLang="en-US" dirty="0"/>
              <a:t>두 분포가 상당히 가까운 상황</a:t>
            </a:r>
            <a:r>
              <a:rPr lang="en-US" altLang="ko-KR" dirty="0"/>
              <a:t>, </a:t>
            </a:r>
            <a:r>
              <a:rPr lang="ko-KR" altLang="en-US" dirty="0"/>
              <a:t>즉 분류를 잘 할 수 없는 상황을 뜻하죠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4003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</a:t>
            </a:r>
            <a:r>
              <a:rPr lang="en-US" dirty="0"/>
              <a:t> </a:t>
            </a:r>
            <a:r>
              <a:rPr lang="ko-KR" altLang="en-US" dirty="0"/>
              <a:t>다음</a:t>
            </a:r>
            <a:r>
              <a:rPr lang="en-US" dirty="0"/>
              <a:t> </a:t>
            </a:r>
            <a:r>
              <a:rPr lang="ko-KR" altLang="en-US" dirty="0"/>
              <a:t>등장하는 </a:t>
            </a:r>
            <a:r>
              <a:rPr lang="en-US" altLang="ko-KR" dirty="0"/>
              <a:t>AUC score</a:t>
            </a:r>
            <a:r>
              <a:rPr lang="ko-KR" altLang="en-US" dirty="0"/>
              <a:t>는 이 </a:t>
            </a:r>
            <a:r>
              <a:rPr lang="en-US" altLang="ko-KR" dirty="0"/>
              <a:t>ROC </a:t>
            </a:r>
            <a:r>
              <a:rPr lang="ko-KR" altLang="en-US" dirty="0"/>
              <a:t>곡선 밑의 면적을 구한 값을 의미합니다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위에서 설명했듯이</a:t>
            </a:r>
            <a:r>
              <a:rPr lang="en-US" altLang="ko-KR" dirty="0"/>
              <a:t>, </a:t>
            </a:r>
            <a:r>
              <a:rPr lang="ko-KR" altLang="en-US" dirty="0"/>
              <a:t>곡선이 왼쪽 위에 가까울수록 면적이 </a:t>
            </a:r>
            <a:r>
              <a:rPr lang="en-US" altLang="ko-KR" dirty="0"/>
              <a:t>1</a:t>
            </a:r>
            <a:r>
              <a:rPr lang="ko-KR" altLang="en-US" dirty="0"/>
              <a:t>에 가깝게 커지기 때문에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AUC score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가까울 수록 좋은 수치라고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134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사이킷런</a:t>
            </a:r>
            <a:r>
              <a:rPr lang="ko-KR" altLang="en-US" dirty="0"/>
              <a:t> 공식문서에서 가져온</a:t>
            </a:r>
            <a:r>
              <a:rPr lang="en-US" altLang="ko-KR" dirty="0"/>
              <a:t>, </a:t>
            </a:r>
            <a:r>
              <a:rPr lang="en-US" altLang="ko-KR" dirty="0" err="1"/>
              <a:t>roc_curve</a:t>
            </a:r>
            <a:r>
              <a:rPr lang="en-US" altLang="ko-KR" dirty="0"/>
              <a:t> </a:t>
            </a:r>
            <a:r>
              <a:rPr lang="ko-KR" altLang="en-US" dirty="0"/>
              <a:t>관련 메서드입니다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위에서와</a:t>
            </a:r>
            <a:r>
              <a:rPr lang="ko-KR" altLang="en-US" dirty="0"/>
              <a:t> 마찬가지로</a:t>
            </a:r>
            <a:r>
              <a:rPr lang="en-US" altLang="ko-KR" dirty="0"/>
              <a:t>, </a:t>
            </a:r>
            <a:r>
              <a:rPr lang="en-US" altLang="ko-KR" dirty="0" err="1"/>
              <a:t>y_true</a:t>
            </a:r>
            <a:r>
              <a:rPr lang="ko-KR" altLang="en-US" dirty="0"/>
              <a:t>와 </a:t>
            </a:r>
            <a:r>
              <a:rPr lang="en-US" altLang="ko-KR" dirty="0" err="1"/>
              <a:t>y_score</a:t>
            </a:r>
            <a:r>
              <a:rPr lang="ko-KR" altLang="en-US" dirty="0"/>
              <a:t>에 각각 </a:t>
            </a:r>
            <a:r>
              <a:rPr lang="en-US" altLang="ko-KR" dirty="0"/>
              <a:t>test</a:t>
            </a:r>
            <a:r>
              <a:rPr lang="ko-KR" altLang="en-US" dirty="0"/>
              <a:t>용</a:t>
            </a:r>
            <a:r>
              <a:rPr lang="en-US" altLang="ko-KR" dirty="0"/>
              <a:t> label</a:t>
            </a:r>
            <a:r>
              <a:rPr lang="ko-KR" altLang="en-US" dirty="0"/>
              <a:t>과 </a:t>
            </a:r>
            <a:r>
              <a:rPr lang="ko-KR" altLang="en-US" dirty="0" err="1"/>
              <a:t>예측값을</a:t>
            </a:r>
            <a:r>
              <a:rPr lang="ko-KR" altLang="en-US" dirty="0"/>
              <a:t> 넣어주죠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Return</a:t>
            </a:r>
            <a:r>
              <a:rPr lang="ko-KR" altLang="en-US" dirty="0"/>
              <a:t> 값은 </a:t>
            </a:r>
            <a:r>
              <a:rPr lang="en-US" altLang="ko-KR" dirty="0" err="1"/>
              <a:t>fpr</a:t>
            </a:r>
            <a:r>
              <a:rPr lang="en-US" altLang="ko-KR" dirty="0"/>
              <a:t>, </a:t>
            </a:r>
            <a:r>
              <a:rPr lang="en-US" altLang="ko-KR" dirty="0" err="1"/>
              <a:t>tpr</a:t>
            </a:r>
            <a:r>
              <a:rPr lang="en-US" altLang="ko-KR" dirty="0"/>
              <a:t>, thresholds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127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사이킷런</a:t>
            </a:r>
            <a:r>
              <a:rPr lang="ko-KR" altLang="en-US" dirty="0"/>
              <a:t> 공식문서에서 가져온</a:t>
            </a:r>
            <a:r>
              <a:rPr lang="en-US" altLang="ko-KR" dirty="0"/>
              <a:t>, </a:t>
            </a:r>
            <a:r>
              <a:rPr lang="en-US" altLang="ko-KR" dirty="0" err="1"/>
              <a:t>roc_curve</a:t>
            </a:r>
            <a:r>
              <a:rPr lang="en-US" altLang="ko-KR" dirty="0"/>
              <a:t> </a:t>
            </a:r>
            <a:r>
              <a:rPr lang="ko-KR" altLang="en-US" dirty="0"/>
              <a:t>관련 메서드입니다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역시 </a:t>
            </a:r>
            <a:r>
              <a:rPr lang="ko-KR" altLang="en-US" dirty="0" err="1"/>
              <a:t>위에서와</a:t>
            </a:r>
            <a:r>
              <a:rPr lang="ko-KR" altLang="en-US" dirty="0"/>
              <a:t> 마찬가지로</a:t>
            </a:r>
            <a:r>
              <a:rPr lang="en-US" altLang="ko-KR" dirty="0"/>
              <a:t>, </a:t>
            </a:r>
            <a:r>
              <a:rPr lang="en-US" altLang="ko-KR" dirty="0" err="1"/>
              <a:t>y_true</a:t>
            </a:r>
            <a:r>
              <a:rPr lang="ko-KR" altLang="en-US" dirty="0"/>
              <a:t>와 </a:t>
            </a:r>
            <a:r>
              <a:rPr lang="en-US" altLang="ko-KR" dirty="0" err="1"/>
              <a:t>y_score</a:t>
            </a:r>
            <a:r>
              <a:rPr lang="ko-KR" altLang="en-US" dirty="0"/>
              <a:t>에 각각 </a:t>
            </a:r>
            <a:r>
              <a:rPr lang="en-US" altLang="ko-KR" dirty="0"/>
              <a:t>test</a:t>
            </a:r>
            <a:r>
              <a:rPr lang="ko-KR" altLang="en-US" dirty="0"/>
              <a:t>용</a:t>
            </a:r>
            <a:r>
              <a:rPr lang="en-US" altLang="ko-KR" dirty="0"/>
              <a:t> label</a:t>
            </a:r>
            <a:r>
              <a:rPr lang="ko-KR" altLang="en-US" dirty="0"/>
              <a:t>과 </a:t>
            </a:r>
            <a:r>
              <a:rPr lang="ko-KR" altLang="en-US" dirty="0" err="1"/>
              <a:t>예측값을</a:t>
            </a:r>
            <a:r>
              <a:rPr lang="ko-KR" altLang="en-US" dirty="0"/>
              <a:t> 넣어주고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Return</a:t>
            </a:r>
            <a:r>
              <a:rPr lang="ko-KR" altLang="en-US" dirty="0"/>
              <a:t> 값은 </a:t>
            </a:r>
            <a:r>
              <a:rPr lang="en-US" altLang="ko-KR" dirty="0"/>
              <a:t>f1_score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57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69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ROC_AUC </a:t>
            </a:r>
            <a:r>
              <a:rPr lang="ko-KR" altLang="en-US" dirty="0"/>
              <a:t>값을 추가한 평가지표들의 그래프입니다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성능 평가 지표는 모델이 분류 모델인지</a:t>
            </a:r>
            <a:r>
              <a:rPr lang="en-US" altLang="ko-KR" dirty="0"/>
              <a:t>, </a:t>
            </a:r>
            <a:r>
              <a:rPr lang="ko-KR" altLang="en-US" dirty="0"/>
              <a:t>회귀 모델인지에 따라 여러 종류로 나뉩니다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48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회귀의 경우 대부분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오차를 가지고 정규화 수준을 재가공하는 방법을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989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 분류를 위한 평가는 실제 결과 데이터와 예측 결과 데이터가 얼마나 정확하고 오류가 적게 발생하는지에 기반합니다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14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분류를 위한 평가지표 중 정확도에 대해서 설명해보겠습니다</a:t>
            </a:r>
            <a:r>
              <a:rPr lang="en-US" altLang="ko-KR" dirty="0"/>
              <a:t>. </a:t>
            </a:r>
            <a:r>
              <a:rPr lang="ko-KR" altLang="en-US" dirty="0"/>
              <a:t>정확도는 실제 데이터에서 예측 데이터가 얼마나 같은지를 판단하는 지표입니다</a:t>
            </a:r>
            <a:r>
              <a:rPr lang="en-US" altLang="ko-KR" dirty="0"/>
              <a:t>. </a:t>
            </a:r>
            <a:r>
              <a:rPr lang="ko-KR" altLang="en-US" dirty="0"/>
              <a:t>이를 통해 직관적으로 모델 예측 성능을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다만 이러한 정확도는 불균형한 데이터에 적용했을 때 문제가 발생합니다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22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그래프로 예를 들어보겠습니다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1000</a:t>
            </a:r>
            <a:r>
              <a:rPr lang="ko-KR" altLang="en-US" dirty="0"/>
              <a:t>개의 데이터를 가지고 있고</a:t>
            </a:r>
            <a:r>
              <a:rPr lang="en-US" altLang="ko-KR" dirty="0"/>
              <a:t>, </a:t>
            </a:r>
            <a:r>
              <a:rPr lang="ko-KR" altLang="en-US" dirty="0"/>
              <a:t>이 중 마이너스 값을 가지는 데이터가 </a:t>
            </a:r>
            <a:r>
              <a:rPr lang="en-US" altLang="ko-KR" dirty="0"/>
              <a:t>990</a:t>
            </a:r>
            <a:r>
              <a:rPr lang="ko-KR" altLang="en-US" dirty="0"/>
              <a:t>개입니다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단순히 데이터가 마이너스 값이라고 예측하는 것만으로도 </a:t>
            </a:r>
            <a:r>
              <a:rPr lang="en-US" altLang="ko-KR" dirty="0"/>
              <a:t>99%</a:t>
            </a:r>
            <a:r>
              <a:rPr lang="ko-KR" altLang="en-US" dirty="0"/>
              <a:t>의 정확도를 얻을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이처럼 정확도 평가 지표는 불균형한 레이블 데이터 세트에서는 성능 수치로 사용돼서는 안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82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11.pn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gif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Basic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최시우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이규원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최동욱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E4625A-B2AA-A7F6-2A9D-98B15BCC1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865" y="1379282"/>
            <a:ext cx="5708948" cy="281703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662E74D-EE1D-18BF-637C-430B7DCA3FF7}"/>
              </a:ext>
            </a:extLst>
          </p:cNvPr>
          <p:cNvSpPr/>
          <p:nvPr/>
        </p:nvSpPr>
        <p:spPr>
          <a:xfrm>
            <a:off x="4437321" y="1577758"/>
            <a:ext cx="1772094" cy="2675265"/>
          </a:xfrm>
          <a:prstGeom prst="frame">
            <a:avLst>
              <a:gd name="adj1" fmla="val 829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E4625A-B2AA-A7F6-2A9D-98B15BCC1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865" y="1379282"/>
            <a:ext cx="5708948" cy="281703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662E74D-EE1D-18BF-637C-430B7DCA3FF7}"/>
              </a:ext>
            </a:extLst>
          </p:cNvPr>
          <p:cNvSpPr/>
          <p:nvPr/>
        </p:nvSpPr>
        <p:spPr>
          <a:xfrm>
            <a:off x="6103088" y="1591935"/>
            <a:ext cx="1772094" cy="2675265"/>
          </a:xfrm>
          <a:prstGeom prst="frame">
            <a:avLst>
              <a:gd name="adj1" fmla="val 829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CFB7B-52E2-BDFA-C45A-97CDCFB8C78B}"/>
              </a:ext>
            </a:extLst>
          </p:cNvPr>
          <p:cNvSpPr txBox="1"/>
          <p:nvPr/>
        </p:nvSpPr>
        <p:spPr>
          <a:xfrm>
            <a:off x="1612675" y="1272173"/>
            <a:ext cx="5859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sklearn.metrics.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confusion_matrix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-apple-system"/>
              </a:rPr>
              <a:t>y_true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-apple-system"/>
              </a:rPr>
              <a:t>y_pred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*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labels=None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-apple-system"/>
              </a:rPr>
              <a:t>sample_weight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normalize=None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ko-KR" altLang="en-US" dirty="0"/>
          </a:p>
        </p:txBody>
      </p:sp>
      <p:pic>
        <p:nvPicPr>
          <p:cNvPr id="1026" name="Picture 2" descr="머신러닝 개요">
            <a:extLst>
              <a:ext uri="{FF2B5EF4-FFF2-40B4-BE49-F238E27FC236}">
                <a16:creationId xmlns:a16="http://schemas.microsoft.com/office/drawing/2014/main" id="{C653DE97-DC3E-5B74-5ACF-D43F94A7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14" y="1989896"/>
            <a:ext cx="4008265" cy="28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1546B4F-1B97-FDEF-BFB0-0DBD2DBF62B2}"/>
              </a:ext>
            </a:extLst>
          </p:cNvPr>
          <p:cNvSpPr/>
          <p:nvPr/>
        </p:nvSpPr>
        <p:spPr>
          <a:xfrm>
            <a:off x="5066270" y="1272173"/>
            <a:ext cx="642552" cy="342443"/>
          </a:xfrm>
          <a:prstGeom prst="frame">
            <a:avLst>
              <a:gd name="adj1" fmla="val 10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EADA9E6-7FC8-335E-C0DD-85BA813BD419}"/>
              </a:ext>
            </a:extLst>
          </p:cNvPr>
          <p:cNvSpPr/>
          <p:nvPr/>
        </p:nvSpPr>
        <p:spPr>
          <a:xfrm>
            <a:off x="5626442" y="1272172"/>
            <a:ext cx="642552" cy="342443"/>
          </a:xfrm>
          <a:prstGeom prst="frame">
            <a:avLst>
              <a:gd name="adj1" fmla="val 10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7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오차 행렬을 통한 정확도 표현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22" name="Picture 2" descr="ML] 분류 성능 평가 지표 - Precision(정밀도), Recall(재현율), Accuracy(정확도)">
            <a:extLst>
              <a:ext uri="{FF2B5EF4-FFF2-40B4-BE49-F238E27FC236}">
                <a16:creationId xmlns:a16="http://schemas.microsoft.com/office/drawing/2014/main" id="{D9A9393A-3217-1FB0-33F7-595DFB4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302614"/>
            <a:ext cx="5715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정확도의 단점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2" descr="Data Mining] 6. Classification - 개론">
            <a:extLst>
              <a:ext uri="{FF2B5EF4-FFF2-40B4-BE49-F238E27FC236}">
                <a16:creationId xmlns:a16="http://schemas.microsoft.com/office/drawing/2014/main" id="{3728631D-1804-79F5-CDDA-04B973D9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35" y="1538290"/>
            <a:ext cx="3875736" cy="21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DD5E4-07F2-EF24-6D0B-B74551209249}"/>
                  </a:ext>
                </a:extLst>
              </p:cNvPr>
              <p:cNvSpPr txBox="1"/>
              <p:nvPr/>
            </p:nvSpPr>
            <p:spPr>
              <a:xfrm>
                <a:off x="3430773" y="4053936"/>
                <a:ext cx="4352260" cy="1350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Cambria Math" panose="02040503050406030204" pitchFamily="18" charset="0"/>
                  </a:rPr>
                  <a:t>정확도 </a:t>
                </a:r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0+990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0+10+0+990</m:t>
                        </m:r>
                      </m:den>
                    </m:f>
                  </m:oMath>
                </a14:m>
                <a:r>
                  <a:rPr lang="en-US" altLang="ko-KR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num>
                      <m:den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altLang="ko-KR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DD5E4-07F2-EF24-6D0B-B74551209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73" y="4053936"/>
                <a:ext cx="4352260" cy="1350626"/>
              </a:xfrm>
              <a:prstGeom prst="rect">
                <a:avLst/>
              </a:prstGeom>
              <a:blipFill>
                <a:blip r:embed="rId5"/>
                <a:stretch>
                  <a:fillRect l="-1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ML] 분류 성능 평가 지표 - Precision(정밀도), Recall(재현율), Accuracy(정확도)">
            <a:extLst>
              <a:ext uri="{FF2B5EF4-FFF2-40B4-BE49-F238E27FC236}">
                <a16:creationId xmlns:a16="http://schemas.microsoft.com/office/drawing/2014/main" id="{84873FD6-58F1-41C3-53FC-E35F589D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51" y="2418830"/>
            <a:ext cx="2919969" cy="59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4344D82-B806-4EF2-84EC-DEB77AF02BF5}"/>
              </a:ext>
            </a:extLst>
          </p:cNvPr>
          <p:cNvSpPr/>
          <p:nvPr/>
        </p:nvSpPr>
        <p:spPr>
          <a:xfrm>
            <a:off x="7661189" y="2418830"/>
            <a:ext cx="387179" cy="29141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98DD30C-4BC6-BDAC-55C4-FFE921CDB4AB}"/>
              </a:ext>
            </a:extLst>
          </p:cNvPr>
          <p:cNvSpPr/>
          <p:nvPr/>
        </p:nvSpPr>
        <p:spPr>
          <a:xfrm>
            <a:off x="4975654" y="4086888"/>
            <a:ext cx="292444" cy="29141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3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정밀도와 </a:t>
            </a:r>
            <a:r>
              <a:rPr lang="ko-KR" altLang="en-US" sz="4800" b="1" dirty="0" err="1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재현율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1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9C830A-74D0-5C9C-8A09-9CC4D438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95" y="744060"/>
            <a:ext cx="5326912" cy="2628521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73EC541E-94C6-D731-8EE6-56421001178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B23D00-DCD7-F7BC-023C-1371385EEF1C}"/>
                  </a:ext>
                </a:extLst>
              </p:cNvPr>
              <p:cNvSpPr txBox="1"/>
              <p:nvPr/>
            </p:nvSpPr>
            <p:spPr>
              <a:xfrm>
                <a:off x="1615751" y="3817079"/>
                <a:ext cx="3429400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dirty="0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밀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B23D00-DCD7-F7BC-023C-1371385E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51" y="3817079"/>
                <a:ext cx="3429400" cy="581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B5DCE-027F-1301-557C-E3D8F994DCD4}"/>
                  </a:ext>
                </a:extLst>
              </p:cNvPr>
              <p:cNvSpPr txBox="1"/>
              <p:nvPr/>
            </p:nvSpPr>
            <p:spPr>
              <a:xfrm>
                <a:off x="5656523" y="3817079"/>
                <a:ext cx="3019646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dirty="0" smtClean="0">
                          <a:latin typeface="Cambria Math" panose="02040503050406030204" pitchFamily="18" charset="0"/>
                        </a:rPr>
                        <m:t>재</m:t>
                      </m:r>
                      <m:r>
                        <a:rPr lang="ko-KR" altLang="en-US" sz="2000" i="1" dirty="0">
                          <a:latin typeface="Cambria Math" panose="02040503050406030204" pitchFamily="18" charset="0"/>
                        </a:rPr>
                        <m:t>현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율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B5DCE-027F-1301-557C-E3D8F994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23" y="3817079"/>
                <a:ext cx="3019646" cy="581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49F7ECD-4B16-EB95-CF5D-F4010EAD6FE5}"/>
              </a:ext>
            </a:extLst>
          </p:cNvPr>
          <p:cNvSpPr/>
          <p:nvPr/>
        </p:nvSpPr>
        <p:spPr>
          <a:xfrm>
            <a:off x="6113721" y="1767736"/>
            <a:ext cx="1570573" cy="158433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4EA878-502B-2902-28F9-456F67DA70F8}"/>
              </a:ext>
            </a:extLst>
          </p:cNvPr>
          <p:cNvSpPr/>
          <p:nvPr/>
        </p:nvSpPr>
        <p:spPr>
          <a:xfrm>
            <a:off x="6113721" y="2559114"/>
            <a:ext cx="1570573" cy="792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6D6CB4-C5F2-E9D4-0877-DF7EC5DD9CB4}"/>
              </a:ext>
            </a:extLst>
          </p:cNvPr>
          <p:cNvCxnSpPr/>
          <p:nvPr/>
        </p:nvCxnSpPr>
        <p:spPr>
          <a:xfrm>
            <a:off x="3965004" y="4446082"/>
            <a:ext cx="111110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F1294F-BDD7-83D3-7ACA-5E043BADBB7A}"/>
              </a:ext>
            </a:extLst>
          </p:cNvPr>
          <p:cNvCxnSpPr>
            <a:cxnSpLocks/>
          </p:cNvCxnSpPr>
          <p:nvPr/>
        </p:nvCxnSpPr>
        <p:spPr>
          <a:xfrm>
            <a:off x="4295775" y="4074607"/>
            <a:ext cx="4405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5C6CE1-D127-FEB3-D4B9-DF17312F9E56}"/>
              </a:ext>
            </a:extLst>
          </p:cNvPr>
          <p:cNvSpPr txBox="1"/>
          <p:nvPr/>
        </p:nvSpPr>
        <p:spPr>
          <a:xfrm>
            <a:off x="1615751" y="4575015"/>
            <a:ext cx="715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+mj-lt"/>
              </a:rPr>
              <a:t>sklearn.metrics.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+mj-lt"/>
              </a:rPr>
              <a:t>precision_score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y_true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y_pred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*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labels=None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pos_label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=1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average='binary'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sample_weight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zero_division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='warn'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27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9C830A-74D0-5C9C-8A09-9CC4D438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95" y="744060"/>
            <a:ext cx="5326912" cy="2628521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73EC541E-94C6-D731-8EE6-564210011787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B23D00-DCD7-F7BC-023C-1371385EEF1C}"/>
                  </a:ext>
                </a:extLst>
              </p:cNvPr>
              <p:cNvSpPr txBox="1"/>
              <p:nvPr/>
            </p:nvSpPr>
            <p:spPr>
              <a:xfrm>
                <a:off x="1615751" y="3817079"/>
                <a:ext cx="3429400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dirty="0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밀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B23D00-DCD7-F7BC-023C-1371385E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51" y="3817079"/>
                <a:ext cx="3429400" cy="581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B5DCE-027F-1301-557C-E3D8F994DCD4}"/>
                  </a:ext>
                </a:extLst>
              </p:cNvPr>
              <p:cNvSpPr txBox="1"/>
              <p:nvPr/>
            </p:nvSpPr>
            <p:spPr>
              <a:xfrm>
                <a:off x="5656523" y="3817079"/>
                <a:ext cx="3019646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dirty="0" smtClean="0">
                          <a:latin typeface="Cambria Math" panose="02040503050406030204" pitchFamily="18" charset="0"/>
                        </a:rPr>
                        <m:t>재</m:t>
                      </m:r>
                      <m:r>
                        <a:rPr lang="ko-KR" altLang="en-US" sz="2000" i="1" dirty="0">
                          <a:latin typeface="Cambria Math" panose="02040503050406030204" pitchFamily="18" charset="0"/>
                        </a:rPr>
                        <m:t>현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율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B5DCE-027F-1301-557C-E3D8F994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23" y="3817079"/>
                <a:ext cx="3019646" cy="581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49F7ECD-4B16-EB95-CF5D-F4010EAD6FE5}"/>
              </a:ext>
            </a:extLst>
          </p:cNvPr>
          <p:cNvSpPr/>
          <p:nvPr/>
        </p:nvSpPr>
        <p:spPr>
          <a:xfrm>
            <a:off x="4541044" y="2559114"/>
            <a:ext cx="3143251" cy="7929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4EA878-502B-2902-28F9-456F67DA70F8}"/>
              </a:ext>
            </a:extLst>
          </p:cNvPr>
          <p:cNvSpPr/>
          <p:nvPr/>
        </p:nvSpPr>
        <p:spPr>
          <a:xfrm>
            <a:off x="6113721" y="2559114"/>
            <a:ext cx="1570573" cy="792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1ED714-6475-915F-B14B-FCAFB2D58CC2}"/>
              </a:ext>
            </a:extLst>
          </p:cNvPr>
          <p:cNvCxnSpPr/>
          <p:nvPr/>
        </p:nvCxnSpPr>
        <p:spPr>
          <a:xfrm>
            <a:off x="7622604" y="4446082"/>
            <a:ext cx="111110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443821-83C7-145C-D623-62980606E831}"/>
              </a:ext>
            </a:extLst>
          </p:cNvPr>
          <p:cNvCxnSpPr>
            <a:cxnSpLocks/>
          </p:cNvCxnSpPr>
          <p:nvPr/>
        </p:nvCxnSpPr>
        <p:spPr>
          <a:xfrm>
            <a:off x="7953375" y="4074607"/>
            <a:ext cx="4405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215F18-E586-04B5-9A40-2E710EC1443A}"/>
              </a:ext>
            </a:extLst>
          </p:cNvPr>
          <p:cNvSpPr txBox="1"/>
          <p:nvPr/>
        </p:nvSpPr>
        <p:spPr>
          <a:xfrm>
            <a:off x="1615751" y="4575015"/>
            <a:ext cx="715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+mj-lt"/>
              </a:rPr>
              <a:t>sklearn.metrics.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+mj-lt"/>
              </a:rPr>
              <a:t>recall_score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y_true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y_pred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*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labels=None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pos_label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=1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average='binary'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sample_weight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=None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, 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+mj-lt"/>
              </a:rPr>
              <a:t>zero_division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+mj-lt"/>
              </a:rPr>
              <a:t>='warn'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77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33C599AD-ED18-5E87-D1D9-95AD91FA1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19"/>
          <a:stretch/>
        </p:blipFill>
        <p:spPr>
          <a:xfrm>
            <a:off x="2867025" y="847686"/>
            <a:ext cx="6104100" cy="1542329"/>
          </a:xfrm>
          <a:prstGeom prst="rect">
            <a:avLst/>
          </a:prstGeom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62491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트레이드 오프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C3E3A-A004-904A-0F4F-CDF15D79D5AE}"/>
                  </a:ext>
                </a:extLst>
              </p:cNvPr>
              <p:cNvSpPr txBox="1"/>
              <p:nvPr/>
            </p:nvSpPr>
            <p:spPr>
              <a:xfrm>
                <a:off x="2202009" y="3871308"/>
                <a:ext cx="612925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C3E3A-A004-904A-0F4F-CDF15D79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09" y="3871308"/>
                <a:ext cx="612925" cy="348813"/>
              </a:xfrm>
              <a:prstGeom prst="rect">
                <a:avLst/>
              </a:prstGeom>
              <a:blipFill>
                <a:blip r:embed="rId5"/>
                <a:stretch>
                  <a:fillRect l="-4950" t="-3509" r="-3960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0BB67D-FF2C-AF22-FAE4-0176FD6DD8BD}"/>
                  </a:ext>
                </a:extLst>
              </p:cNvPr>
              <p:cNvSpPr txBox="1"/>
              <p:nvPr/>
            </p:nvSpPr>
            <p:spPr>
              <a:xfrm>
                <a:off x="1809273" y="3073903"/>
                <a:ext cx="1398396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0BB67D-FF2C-AF22-FAE4-0176FD6DD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73" y="3073903"/>
                <a:ext cx="1398396" cy="348813"/>
              </a:xfrm>
              <a:prstGeom prst="rect">
                <a:avLst/>
              </a:prstGeom>
              <a:blipFill>
                <a:blip r:embed="rId6"/>
                <a:stretch>
                  <a:fillRect l="-1747" t="-1754" r="-2183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326E3A9-E8D0-68B5-EB47-5B099287D7D9}"/>
              </a:ext>
            </a:extLst>
          </p:cNvPr>
          <p:cNvSpPr txBox="1"/>
          <p:nvPr/>
        </p:nvSpPr>
        <p:spPr>
          <a:xfrm>
            <a:off x="4146696" y="239001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임곗값</a:t>
            </a:r>
            <a:r>
              <a:rPr lang="ko-KR" altLang="en-US" dirty="0"/>
              <a:t> </a:t>
            </a:r>
            <a:r>
              <a:rPr lang="en-US" altLang="ko-KR" b="1" dirty="0"/>
              <a:t>0.5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99390-68EF-CD79-3E52-6F596D044C8A}"/>
              </a:ext>
            </a:extLst>
          </p:cNvPr>
          <p:cNvSpPr txBox="1"/>
          <p:nvPr/>
        </p:nvSpPr>
        <p:spPr>
          <a:xfrm>
            <a:off x="7276214" y="2390014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임곗값</a:t>
            </a:r>
            <a:r>
              <a:rPr lang="ko-KR" altLang="en-US" dirty="0"/>
              <a:t> </a:t>
            </a:r>
            <a:r>
              <a:rPr lang="en-US" altLang="ko-KR" b="1" dirty="0"/>
              <a:t>0.4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9087E-D8D7-5E55-9F3E-6DA02085C98A}"/>
              </a:ext>
            </a:extLst>
          </p:cNvPr>
          <p:cNvSpPr txBox="1"/>
          <p:nvPr/>
        </p:nvSpPr>
        <p:spPr>
          <a:xfrm>
            <a:off x="1287747" y="2697791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정확도</a:t>
            </a:r>
            <a:r>
              <a:rPr lang="en-US" altLang="ko-KR" dirty="0"/>
              <a:t>(Accuracy)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FC7D3-11FE-4685-C179-05D27835FC25}"/>
              </a:ext>
            </a:extLst>
          </p:cNvPr>
          <p:cNvSpPr txBox="1"/>
          <p:nvPr/>
        </p:nvSpPr>
        <p:spPr>
          <a:xfrm>
            <a:off x="1287747" y="349519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A2015-8110-E72D-5778-63C77D8BB1D1}"/>
              </a:ext>
            </a:extLst>
          </p:cNvPr>
          <p:cNvSpPr txBox="1"/>
          <p:nvPr/>
        </p:nvSpPr>
        <p:spPr>
          <a:xfrm>
            <a:off x="1287747" y="4291936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A945E6-6080-2D87-8F2C-97207E5EA6B1}"/>
                  </a:ext>
                </a:extLst>
              </p:cNvPr>
              <p:cNvSpPr txBox="1"/>
              <p:nvPr/>
            </p:nvSpPr>
            <p:spPr>
              <a:xfrm>
                <a:off x="2193993" y="4671528"/>
                <a:ext cx="628955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A945E6-6080-2D87-8F2C-97207E5E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3" y="4671528"/>
                <a:ext cx="628955" cy="348813"/>
              </a:xfrm>
              <a:prstGeom prst="rect">
                <a:avLst/>
              </a:prstGeom>
              <a:blipFill>
                <a:blip r:embed="rId7"/>
                <a:stretch>
                  <a:fillRect l="-4854" t="-1724" r="-4854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ED7787-CF7C-9301-DC96-DD4C7F5C520B}"/>
                  </a:ext>
                </a:extLst>
              </p:cNvPr>
              <p:cNvSpPr txBox="1"/>
              <p:nvPr/>
            </p:nvSpPr>
            <p:spPr>
              <a:xfrm>
                <a:off x="3648898" y="3073903"/>
                <a:ext cx="2074735" cy="34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108+47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108+10+14+47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𝟖𝟒𝟗𝟐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ED7787-CF7C-9301-DC96-DD4C7F5C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98" y="3073903"/>
                <a:ext cx="2074735" cy="349968"/>
              </a:xfrm>
              <a:prstGeom prst="rect">
                <a:avLst/>
              </a:prstGeom>
              <a:blipFill>
                <a:blip r:embed="rId8"/>
                <a:stretch>
                  <a:fillRect l="-1176" t="-1724" r="-1471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A2C6E-BE99-6B49-D4F4-3CAB4CEB6CE5}"/>
                  </a:ext>
                </a:extLst>
              </p:cNvPr>
              <p:cNvSpPr txBox="1"/>
              <p:nvPr/>
            </p:nvSpPr>
            <p:spPr>
              <a:xfrm>
                <a:off x="6820896" y="3068965"/>
                <a:ext cx="1989775" cy="353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97+50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97+21+11+50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𝟖𝟑𝟖𝟎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A2C6E-BE99-6B49-D4F4-3CAB4CEB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896" y="3068965"/>
                <a:ext cx="1989775" cy="353751"/>
              </a:xfrm>
              <a:prstGeom prst="rect">
                <a:avLst/>
              </a:prstGeom>
              <a:blipFill>
                <a:blip r:embed="rId9"/>
                <a:stretch>
                  <a:fillRect l="-1227" t="-3448" r="-1534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0EEAE9-656D-A34B-CFD9-1FDAB100CCA8}"/>
                  </a:ext>
                </a:extLst>
              </p:cNvPr>
              <p:cNvSpPr txBox="1"/>
              <p:nvPr/>
            </p:nvSpPr>
            <p:spPr>
              <a:xfrm>
                <a:off x="4016211" y="3870795"/>
                <a:ext cx="1282402" cy="349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10+47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𝟖𝟒𝟗𝟐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0EEAE9-656D-A34B-CFD9-1FDAB100C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211" y="3870795"/>
                <a:ext cx="1282402" cy="349326"/>
              </a:xfrm>
              <a:prstGeom prst="rect">
                <a:avLst/>
              </a:prstGeom>
              <a:blipFill>
                <a:blip r:embed="rId10"/>
                <a:stretch>
                  <a:fillRect l="-2381" t="-3509" r="-2381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AABE9D-361B-9D97-E7FC-3DF0039D673E}"/>
                  </a:ext>
                </a:extLst>
              </p:cNvPr>
              <p:cNvSpPr txBox="1"/>
              <p:nvPr/>
            </p:nvSpPr>
            <p:spPr>
              <a:xfrm>
                <a:off x="7145729" y="3866370"/>
                <a:ext cx="1282402" cy="353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21+50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𝟕𝟐𝟖𝟔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AABE9D-361B-9D97-E7FC-3DF0039D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729" y="3866370"/>
                <a:ext cx="1282402" cy="353751"/>
              </a:xfrm>
              <a:prstGeom prst="rect">
                <a:avLst/>
              </a:prstGeom>
              <a:blipFill>
                <a:blip r:embed="rId11"/>
                <a:stretch>
                  <a:fillRect l="-2370" t="-3448" r="-1896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BE8537-3C7E-BF31-1F85-69D88F2ED8A9}"/>
                  </a:ext>
                </a:extLst>
              </p:cNvPr>
              <p:cNvSpPr txBox="1"/>
              <p:nvPr/>
            </p:nvSpPr>
            <p:spPr>
              <a:xfrm>
                <a:off x="4045064" y="4671271"/>
                <a:ext cx="1282402" cy="349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14+47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𝟕𝟖𝟔𝟗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BE8537-3C7E-BF31-1F85-69D88F2E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64" y="4671271"/>
                <a:ext cx="1282402" cy="349326"/>
              </a:xfrm>
              <a:prstGeom prst="rect">
                <a:avLst/>
              </a:prstGeom>
              <a:blipFill>
                <a:blip r:embed="rId12"/>
                <a:stretch>
                  <a:fillRect l="-2381" t="-1724" r="-2381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0D437A-ACCC-7E5A-96A6-C571772E7390}"/>
                  </a:ext>
                </a:extLst>
              </p:cNvPr>
              <p:cNvSpPr txBox="1"/>
              <p:nvPr/>
            </p:nvSpPr>
            <p:spPr>
              <a:xfrm>
                <a:off x="7174582" y="4671271"/>
                <a:ext cx="1282402" cy="353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11+50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𝟖𝟑𝟔𝟏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0D437A-ACCC-7E5A-96A6-C571772E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82" y="4671271"/>
                <a:ext cx="1282402" cy="353751"/>
              </a:xfrm>
              <a:prstGeom prst="rect">
                <a:avLst/>
              </a:prstGeom>
              <a:blipFill>
                <a:blip r:embed="rId13"/>
                <a:stretch>
                  <a:fillRect l="-2381" t="-3448" r="-2381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D738CFE-2CBC-F8CE-AE3D-CF4A53AFC8D8}"/>
              </a:ext>
            </a:extLst>
          </p:cNvPr>
          <p:cNvCxnSpPr>
            <a:cxnSpLocks/>
          </p:cNvCxnSpPr>
          <p:nvPr/>
        </p:nvCxnSpPr>
        <p:spPr>
          <a:xfrm>
            <a:off x="8601739" y="3802973"/>
            <a:ext cx="0" cy="4962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A8A519-8CA0-EB34-2515-9CB226A61FBD}"/>
              </a:ext>
            </a:extLst>
          </p:cNvPr>
          <p:cNvCxnSpPr>
            <a:cxnSpLocks/>
          </p:cNvCxnSpPr>
          <p:nvPr/>
        </p:nvCxnSpPr>
        <p:spPr>
          <a:xfrm>
            <a:off x="8605278" y="4614588"/>
            <a:ext cx="0" cy="496247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5BA0DE-1805-201B-8FAC-00651E59999D}"/>
              </a:ext>
            </a:extLst>
          </p:cNvPr>
          <p:cNvCxnSpPr>
            <a:cxnSpLocks/>
          </p:cNvCxnSpPr>
          <p:nvPr/>
        </p:nvCxnSpPr>
        <p:spPr>
          <a:xfrm flipH="1">
            <a:off x="5918785" y="2529218"/>
            <a:ext cx="662768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DFB721-1403-BB8E-5E4D-74D79A495E3A}"/>
              </a:ext>
            </a:extLst>
          </p:cNvPr>
          <p:cNvCxnSpPr>
            <a:cxnSpLocks/>
          </p:cNvCxnSpPr>
          <p:nvPr/>
        </p:nvCxnSpPr>
        <p:spPr>
          <a:xfrm flipH="1">
            <a:off x="5918785" y="4060307"/>
            <a:ext cx="662768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2F73DDC-87A7-8021-FDC0-8577ED9A9D54}"/>
              </a:ext>
            </a:extLst>
          </p:cNvPr>
          <p:cNvCxnSpPr>
            <a:cxnSpLocks/>
          </p:cNvCxnSpPr>
          <p:nvPr/>
        </p:nvCxnSpPr>
        <p:spPr>
          <a:xfrm flipH="1">
            <a:off x="5932956" y="4871926"/>
            <a:ext cx="662768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2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62491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트레이드 오프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644FE-E199-2E64-E955-4BA0F494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09" y="845454"/>
            <a:ext cx="5619417" cy="42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4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599" y="1820125"/>
            <a:ext cx="2687423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이규원</a:t>
            </a:r>
            <a:r>
              <a:rPr lang="en-US" altLang="ko-KR" dirty="0"/>
              <a:t>(</a:t>
            </a:r>
            <a:r>
              <a:rPr lang="ko-KR" altLang="en-US" dirty="0"/>
              <a:t>기계공학부 </a:t>
            </a:r>
            <a:r>
              <a:rPr lang="en-US" altLang="ko-KR" dirty="0"/>
              <a:t>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조민서</a:t>
            </a:r>
            <a:r>
              <a:rPr lang="en-US" altLang="ko-KR" dirty="0"/>
              <a:t>(</a:t>
            </a:r>
            <a:r>
              <a:rPr lang="ko-KR" altLang="en-US" dirty="0"/>
              <a:t>소프트웨어학부 </a:t>
            </a:r>
            <a:r>
              <a:rPr lang="en-US" altLang="ko-KR" dirty="0"/>
              <a:t>22)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최동욱</a:t>
            </a:r>
            <a:r>
              <a:rPr lang="en-US" altLang="ko-KR" dirty="0"/>
              <a:t>(</a:t>
            </a:r>
            <a:r>
              <a:rPr lang="ko-KR" altLang="en-US" dirty="0"/>
              <a:t>소프트웨어학부 </a:t>
            </a:r>
            <a:r>
              <a:rPr lang="en-US" altLang="ko-KR" dirty="0"/>
              <a:t>19)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최시우</a:t>
            </a:r>
            <a:r>
              <a:rPr lang="en-US" altLang="ko-KR" dirty="0"/>
              <a:t>(AI</a:t>
            </a:r>
            <a:r>
              <a:rPr lang="ko-KR" altLang="en-US" dirty="0"/>
              <a:t>학과 </a:t>
            </a:r>
            <a:r>
              <a:rPr lang="en-US" altLang="ko-KR" dirty="0"/>
              <a:t>23)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60FF3-FBF9-22C0-B7EB-0E3F09DF3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44" t="19845" b="17726"/>
          <a:stretch/>
        </p:blipFill>
        <p:spPr>
          <a:xfrm>
            <a:off x="1599250" y="1634304"/>
            <a:ext cx="4287600" cy="26701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62491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맹점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A6F25C-145F-1861-C518-D6646045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66" y="1438054"/>
            <a:ext cx="5326912" cy="262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F8B31-E763-B633-AD9A-DAAB1AAFA999}"/>
              </a:ext>
            </a:extLst>
          </p:cNvPr>
          <p:cNvSpPr txBox="1"/>
          <p:nvPr/>
        </p:nvSpPr>
        <p:spPr>
          <a:xfrm>
            <a:off x="1408974" y="808914"/>
            <a:ext cx="333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정밀도</a:t>
            </a:r>
            <a:r>
              <a:rPr lang="en-US" altLang="ko-KR" b="1" dirty="0"/>
              <a:t>(Precision)</a:t>
            </a:r>
            <a:r>
              <a:rPr lang="ko-KR" altLang="en-US" b="1" dirty="0"/>
              <a:t>가 </a:t>
            </a:r>
            <a:r>
              <a:rPr lang="en-US" altLang="ko-KR" b="1" dirty="0"/>
              <a:t>100%</a:t>
            </a:r>
            <a:r>
              <a:rPr lang="ko-KR" altLang="en-US" b="1" dirty="0"/>
              <a:t>가 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2AB5B-DAA7-44B1-9DD7-4CAE2D4284F2}"/>
              </a:ext>
            </a:extLst>
          </p:cNvPr>
          <p:cNvSpPr txBox="1"/>
          <p:nvPr/>
        </p:nvSpPr>
        <p:spPr>
          <a:xfrm>
            <a:off x="1408974" y="1123484"/>
            <a:ext cx="6197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확실한 기준이 되는 경우만 양성으로 예측하고 나머지는 모두 음성으로 예측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1B9CF-E7E7-A06A-FA2A-F0F93571EC0C}"/>
              </a:ext>
            </a:extLst>
          </p:cNvPr>
          <p:cNvSpPr txBox="1"/>
          <p:nvPr/>
        </p:nvSpPr>
        <p:spPr>
          <a:xfrm>
            <a:off x="7432719" y="257646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4D295-FF16-00A0-989A-973ECD8D290C}"/>
                  </a:ext>
                </a:extLst>
              </p:cNvPr>
              <p:cNvSpPr txBox="1"/>
              <p:nvPr/>
            </p:nvSpPr>
            <p:spPr>
              <a:xfrm>
                <a:off x="3692119" y="4231640"/>
                <a:ext cx="2957605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4D295-FF16-00A0-989A-973ECD8D2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119" y="4231640"/>
                <a:ext cx="2957605" cy="69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62491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맹점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A6F25C-145F-1861-C518-D6646045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66" y="1438054"/>
            <a:ext cx="5326912" cy="262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F8B31-E763-B633-AD9A-DAAB1AAFA999}"/>
              </a:ext>
            </a:extLst>
          </p:cNvPr>
          <p:cNvSpPr txBox="1"/>
          <p:nvPr/>
        </p:nvSpPr>
        <p:spPr>
          <a:xfrm>
            <a:off x="1408974" y="808914"/>
            <a:ext cx="3054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재현율</a:t>
            </a:r>
            <a:r>
              <a:rPr lang="en-US" altLang="ko-KR" b="1" dirty="0"/>
              <a:t>(Recall)</a:t>
            </a:r>
            <a:r>
              <a:rPr lang="ko-KR" altLang="en-US" b="1" dirty="0"/>
              <a:t>이 </a:t>
            </a:r>
            <a:r>
              <a:rPr lang="en-US" altLang="ko-KR" b="1" dirty="0"/>
              <a:t>100%</a:t>
            </a:r>
            <a:r>
              <a:rPr lang="ko-KR" altLang="en-US" b="1" dirty="0"/>
              <a:t>가 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2AB5B-DAA7-44B1-9DD7-4CAE2D4284F2}"/>
              </a:ext>
            </a:extLst>
          </p:cNvPr>
          <p:cNvSpPr txBox="1"/>
          <p:nvPr/>
        </p:nvSpPr>
        <p:spPr>
          <a:xfrm>
            <a:off x="1408974" y="1123484"/>
            <a:ext cx="2946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경우에 대해서 양성으로 예측 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1B9CF-E7E7-A06A-FA2A-F0F93571EC0C}"/>
              </a:ext>
            </a:extLst>
          </p:cNvPr>
          <p:cNvSpPr txBox="1"/>
          <p:nvPr/>
        </p:nvSpPr>
        <p:spPr>
          <a:xfrm>
            <a:off x="5869733" y="336981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4D295-FF16-00A0-989A-973ECD8D290C}"/>
                  </a:ext>
                </a:extLst>
              </p:cNvPr>
              <p:cNvSpPr txBox="1"/>
              <p:nvPr/>
            </p:nvSpPr>
            <p:spPr>
              <a:xfrm>
                <a:off x="3692119" y="4231640"/>
                <a:ext cx="2992871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4D295-FF16-00A0-989A-973ECD8D2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119" y="4231640"/>
                <a:ext cx="2992871" cy="69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9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7639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다중 분류</a:t>
            </a:r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(multi-class)</a:t>
            </a:r>
          </a:p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성능평가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08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AA1249-69EB-BFA6-D26D-412F3E9B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91" y="704676"/>
            <a:ext cx="6298385" cy="3115787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734162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분류의 성능 평가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/>
              <p:nvPr/>
            </p:nvSpPr>
            <p:spPr>
              <a:xfrm>
                <a:off x="5438775" y="4189689"/>
                <a:ext cx="2596545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10+9+12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𝟔𝟖𝟖𝟗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4189689"/>
                <a:ext cx="2596545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8698161-9370-FE65-0084-1DCFCE292170}"/>
              </a:ext>
            </a:extLst>
          </p:cNvPr>
          <p:cNvSpPr txBox="1"/>
          <p:nvPr/>
        </p:nvSpPr>
        <p:spPr>
          <a:xfrm>
            <a:off x="2642031" y="4324886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정확도</a:t>
            </a:r>
            <a:r>
              <a:rPr lang="en-US" altLang="ko-KR" sz="2000" dirty="0"/>
              <a:t>(Accuracy)</a:t>
            </a:r>
            <a:endParaRPr lang="ko-KR" altLang="en-US" sz="2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A7BEA4-5AF7-58A7-884A-590D866C0CFE}"/>
              </a:ext>
            </a:extLst>
          </p:cNvPr>
          <p:cNvCxnSpPr>
            <a:cxnSpLocks/>
          </p:cNvCxnSpPr>
          <p:nvPr/>
        </p:nvCxnSpPr>
        <p:spPr>
          <a:xfrm>
            <a:off x="5953125" y="4828956"/>
            <a:ext cx="39234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BE2FB3-D500-F11F-78BC-C1354A1B0C09}"/>
              </a:ext>
            </a:extLst>
          </p:cNvPr>
          <p:cNvCxnSpPr>
            <a:cxnSpLocks/>
          </p:cNvCxnSpPr>
          <p:nvPr/>
        </p:nvCxnSpPr>
        <p:spPr>
          <a:xfrm>
            <a:off x="5465452" y="4457481"/>
            <a:ext cx="13830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01447-043F-EB92-F81E-82112043691D}"/>
              </a:ext>
            </a:extLst>
          </p:cNvPr>
          <p:cNvSpPr/>
          <p:nvPr/>
        </p:nvSpPr>
        <p:spPr>
          <a:xfrm>
            <a:off x="3904492" y="1647413"/>
            <a:ext cx="4303677" cy="214988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A0D7B9-1ABC-AC4E-F9BB-C4657AFDAD64}"/>
              </a:ext>
            </a:extLst>
          </p:cNvPr>
          <p:cNvSpPr/>
          <p:nvPr/>
        </p:nvSpPr>
        <p:spPr>
          <a:xfrm>
            <a:off x="3904492" y="1647414"/>
            <a:ext cx="1432683" cy="717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F70424-3B14-2A6E-4D10-2C9CBC4F1BF0}"/>
              </a:ext>
            </a:extLst>
          </p:cNvPr>
          <p:cNvSpPr/>
          <p:nvPr/>
        </p:nvSpPr>
        <p:spPr>
          <a:xfrm>
            <a:off x="5337175" y="2364582"/>
            <a:ext cx="1432683" cy="717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47B83B-C121-001D-AFB4-A6EFF178D446}"/>
              </a:ext>
            </a:extLst>
          </p:cNvPr>
          <p:cNvSpPr/>
          <p:nvPr/>
        </p:nvSpPr>
        <p:spPr>
          <a:xfrm>
            <a:off x="6778300" y="3080132"/>
            <a:ext cx="1432683" cy="717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2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0BFA5-DC6E-F211-B494-346FEA1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91" y="702863"/>
            <a:ext cx="6302050" cy="3117600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734162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분류의 성능 평가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DB647-2A57-F031-EE9D-0752A3E06F0A}"/>
              </a:ext>
            </a:extLst>
          </p:cNvPr>
          <p:cNvSpPr txBox="1"/>
          <p:nvPr/>
        </p:nvSpPr>
        <p:spPr>
          <a:xfrm>
            <a:off x="3223056" y="397444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endParaRPr lang="ko-KR" altLang="en-US" dirty="0"/>
          </a:p>
        </p:txBody>
      </p:sp>
      <p:pic>
        <p:nvPicPr>
          <p:cNvPr id="10" name="Picture 2" descr="견종탐구 1화, 비숑 프리제 (Bichon Frise) : 네이버 블로그">
            <a:extLst>
              <a:ext uri="{FF2B5EF4-FFF2-40B4-BE49-F238E27FC236}">
                <a16:creationId xmlns:a16="http://schemas.microsoft.com/office/drawing/2014/main" id="{507E36A4-0317-626B-7D49-7DEBD9F94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1681950" y="385290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/>
              <p:nvPr/>
            </p:nvSpPr>
            <p:spPr>
              <a:xfrm>
                <a:off x="3223056" y="4332724"/>
                <a:ext cx="2453877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10+3+1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𝟕𝟏𝟒𝟑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6" y="4332724"/>
                <a:ext cx="2453877" cy="583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9D161F-F3E3-6EE3-38D0-A0A927554BDC}"/>
              </a:ext>
            </a:extLst>
          </p:cNvPr>
          <p:cNvSpPr txBox="1"/>
          <p:nvPr/>
        </p:nvSpPr>
        <p:spPr>
          <a:xfrm>
            <a:off x="5908941" y="3974441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673609-BD05-DC8D-3683-BCBADBB6A03D}"/>
              </a:ext>
            </a:extLst>
          </p:cNvPr>
          <p:cNvSpPr/>
          <p:nvPr/>
        </p:nvSpPr>
        <p:spPr>
          <a:xfrm>
            <a:off x="3904492" y="1647413"/>
            <a:ext cx="1432683" cy="214988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D374E0-7975-AAAF-8315-6A41E8FD7A8F}"/>
              </a:ext>
            </a:extLst>
          </p:cNvPr>
          <p:cNvSpPr/>
          <p:nvPr/>
        </p:nvSpPr>
        <p:spPr>
          <a:xfrm>
            <a:off x="3904492" y="1647414"/>
            <a:ext cx="1432683" cy="717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C17ED-BFE6-6A55-832C-55576C72EAB7}"/>
                  </a:ext>
                </a:extLst>
              </p:cNvPr>
              <p:cNvSpPr txBox="1"/>
              <p:nvPr/>
            </p:nvSpPr>
            <p:spPr>
              <a:xfrm>
                <a:off x="5908941" y="4336620"/>
                <a:ext cx="2453877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10+3+1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𝟕𝟏𝟒𝟑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C17ED-BFE6-6A55-832C-55576C72E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41" y="4336620"/>
                <a:ext cx="2453877" cy="583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4D61BB-4F0F-F542-ADC3-26AFA6BE6755}"/>
              </a:ext>
            </a:extLst>
          </p:cNvPr>
          <p:cNvCxnSpPr>
            <a:cxnSpLocks/>
          </p:cNvCxnSpPr>
          <p:nvPr/>
        </p:nvCxnSpPr>
        <p:spPr>
          <a:xfrm>
            <a:off x="3223056" y="4962306"/>
            <a:ext cx="12269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69FAB-A157-8606-9079-44F19DB40E48}"/>
              </a:ext>
            </a:extLst>
          </p:cNvPr>
          <p:cNvCxnSpPr>
            <a:cxnSpLocks/>
          </p:cNvCxnSpPr>
          <p:nvPr/>
        </p:nvCxnSpPr>
        <p:spPr>
          <a:xfrm>
            <a:off x="3636652" y="4590831"/>
            <a:ext cx="4405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23F403-AADF-74E9-F2B3-DE20F0D5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91" y="702863"/>
            <a:ext cx="6302050" cy="3117600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3D39FFC-6B61-ADA4-0819-3A2D1EEA49FB}"/>
              </a:ext>
            </a:extLst>
          </p:cNvPr>
          <p:cNvSpPr txBox="1"/>
          <p:nvPr/>
        </p:nvSpPr>
        <p:spPr>
          <a:xfrm>
            <a:off x="1408974" y="306875"/>
            <a:ext cx="734162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 분류의 성능 평가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정밀도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(Precision) &amp;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재현율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(Recall))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DB647-2A57-F031-EE9D-0752A3E06F0A}"/>
              </a:ext>
            </a:extLst>
          </p:cNvPr>
          <p:cNvSpPr txBox="1"/>
          <p:nvPr/>
        </p:nvSpPr>
        <p:spPr>
          <a:xfrm>
            <a:off x="3223056" y="397444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endParaRPr lang="ko-KR" altLang="en-US" dirty="0"/>
          </a:p>
        </p:txBody>
      </p:sp>
      <p:pic>
        <p:nvPicPr>
          <p:cNvPr id="10" name="Picture 2" descr="견종탐구 1화, 비숑 프리제 (Bichon Frise) : 네이버 블로그">
            <a:extLst>
              <a:ext uri="{FF2B5EF4-FFF2-40B4-BE49-F238E27FC236}">
                <a16:creationId xmlns:a16="http://schemas.microsoft.com/office/drawing/2014/main" id="{507E36A4-0317-626B-7D49-7DEBD9F94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1681950" y="385290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/>
              <p:nvPr/>
            </p:nvSpPr>
            <p:spPr>
              <a:xfrm>
                <a:off x="3223056" y="4332724"/>
                <a:ext cx="2453877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10+3+1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𝟕𝟏𝟒𝟑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7171B-78DC-AA8B-62B2-436A90AF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6" y="4332724"/>
                <a:ext cx="2453877" cy="583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9D161F-F3E3-6EE3-38D0-A0A927554BDC}"/>
              </a:ext>
            </a:extLst>
          </p:cNvPr>
          <p:cNvSpPr txBox="1"/>
          <p:nvPr/>
        </p:nvSpPr>
        <p:spPr>
          <a:xfrm>
            <a:off x="5908941" y="3974441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673609-BD05-DC8D-3683-BCBADBB6A03D}"/>
              </a:ext>
            </a:extLst>
          </p:cNvPr>
          <p:cNvSpPr/>
          <p:nvPr/>
        </p:nvSpPr>
        <p:spPr>
          <a:xfrm>
            <a:off x="3904492" y="1647413"/>
            <a:ext cx="4303677" cy="71716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D374E0-7975-AAAF-8315-6A41E8FD7A8F}"/>
              </a:ext>
            </a:extLst>
          </p:cNvPr>
          <p:cNvSpPr/>
          <p:nvPr/>
        </p:nvSpPr>
        <p:spPr>
          <a:xfrm>
            <a:off x="3904492" y="1647414"/>
            <a:ext cx="1432683" cy="717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C17ED-BFE6-6A55-832C-55576C72EAB7}"/>
                  </a:ext>
                </a:extLst>
              </p:cNvPr>
              <p:cNvSpPr txBox="1"/>
              <p:nvPr/>
            </p:nvSpPr>
            <p:spPr>
              <a:xfrm>
                <a:off x="5908941" y="4336620"/>
                <a:ext cx="2453877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10+2+3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𝟔𝟔𝟔𝟔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C17ED-BFE6-6A55-832C-55576C72E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41" y="4336620"/>
                <a:ext cx="2453877" cy="583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518FDA-1061-E873-D6BE-3E1593322E4B}"/>
              </a:ext>
            </a:extLst>
          </p:cNvPr>
          <p:cNvCxnSpPr>
            <a:cxnSpLocks/>
          </p:cNvCxnSpPr>
          <p:nvPr/>
        </p:nvCxnSpPr>
        <p:spPr>
          <a:xfrm>
            <a:off x="5928156" y="4962306"/>
            <a:ext cx="12269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9104DD-0F1E-B265-0848-A4D1383AC9C2}"/>
              </a:ext>
            </a:extLst>
          </p:cNvPr>
          <p:cNvCxnSpPr>
            <a:cxnSpLocks/>
          </p:cNvCxnSpPr>
          <p:nvPr/>
        </p:nvCxnSpPr>
        <p:spPr>
          <a:xfrm>
            <a:off x="6341752" y="4590831"/>
            <a:ext cx="44053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</a:t>
            </a:r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77033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Score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920665-FDF7-A25F-D5B9-D4EAB907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216" y="2136251"/>
            <a:ext cx="4277603" cy="173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AF4BE-A650-9B51-4A75-B2A862A23874}"/>
              </a:ext>
            </a:extLst>
          </p:cNvPr>
          <p:cNvSpPr txBox="1"/>
          <p:nvPr/>
        </p:nvSpPr>
        <p:spPr>
          <a:xfrm>
            <a:off x="1408975" y="1336964"/>
            <a:ext cx="3828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Precision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Recall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결합한 지표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조화평균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970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Score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add sklearn.metrics Display class to plot Precision/Recall/F1 for  probability thresholds">
            <a:extLst>
              <a:ext uri="{FF2B5EF4-FFF2-40B4-BE49-F238E27FC236}">
                <a16:creationId xmlns:a16="http://schemas.microsoft.com/office/drawing/2014/main" id="{6A151A2A-55BD-2F19-1E45-F68F7FB21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2049" r="1305" b="2185"/>
          <a:stretch/>
        </p:blipFill>
        <p:spPr bwMode="auto">
          <a:xfrm>
            <a:off x="2995320" y="1942071"/>
            <a:ext cx="382385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1408975" y="1055550"/>
            <a:ext cx="734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Precision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Recall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어느 한 쪽으로 치우치지 않는 수치를 나타낼 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상대적으로 높은 값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Score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2317878" y="1109298"/>
            <a:ext cx="5856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sklearn.metrics.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f1_score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sz="1600" b="1" i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y_true</a:t>
            </a:r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b="1" i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y_pred</a:t>
            </a:r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*,</a:t>
            </a:r>
          </a:p>
          <a:p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	         labels=None, </a:t>
            </a:r>
            <a:r>
              <a:rPr lang="en-US" altLang="ko-KR" sz="1600" i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pos_label</a:t>
            </a:r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=1, 			         average=‘binary’, 				         </a:t>
            </a:r>
            <a:r>
              <a:rPr lang="en-US" altLang="ko-KR" sz="1600" i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sample_weight</a:t>
            </a:r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=None, 				         </a:t>
            </a:r>
            <a:r>
              <a:rPr lang="en-US" altLang="ko-KR" sz="1600" i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zero_division</a:t>
            </a:r>
            <a:r>
              <a:rPr lang="en-US" altLang="ko-KR" sz="1600" i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=‘warn’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43AD4-8ED8-D151-C097-E007B4D96AEA}"/>
              </a:ext>
            </a:extLst>
          </p:cNvPr>
          <p:cNvSpPr txBox="1"/>
          <p:nvPr/>
        </p:nvSpPr>
        <p:spPr>
          <a:xfrm>
            <a:off x="5776296" y="3279493"/>
            <a:ext cx="324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y_true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예측할 대상의 실제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label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y_pred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예측할 대상의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label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예측값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2F7485-89E5-A2D6-34F3-B95B87243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15" y="2523458"/>
            <a:ext cx="2648320" cy="36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C2FB7-8AED-B908-CB82-E4C1C4F84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534" y="3194674"/>
            <a:ext cx="4280762" cy="788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653AD1-7A96-8EA7-D01A-D97DCE64C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235" y="4159191"/>
            <a:ext cx="6501455" cy="4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6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rgbClr val="19264B"/>
                </a:solidFill>
                <a:latin typeface="Arial" panose="020B0604020202020204" pitchFamily="34" charset="0"/>
                <a:ea typeface="NanumGothic ExtraBold"/>
                <a:cs typeface="Arial" panose="020B0604020202020204" pitchFamily="34" charset="0"/>
                <a:sym typeface="NanumGothic ExtraBold"/>
              </a:rPr>
              <a:t>목차</a:t>
            </a:r>
            <a:endParaRPr sz="2800" b="1" dirty="0">
              <a:solidFill>
                <a:srgbClr val="19264B"/>
              </a:solidFill>
              <a:latin typeface="Arial" panose="020B0604020202020204" pitchFamily="34" charset="0"/>
              <a:ea typeface="NanumGothic ExtraBold"/>
              <a:cs typeface="Arial" panose="020B0604020202020204" pitchFamily="34" charset="0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189CF-DF4F-306A-015E-B790355BCF6F}"/>
              </a:ext>
            </a:extLst>
          </p:cNvPr>
          <p:cNvSpPr txBox="1"/>
          <p:nvPr/>
        </p:nvSpPr>
        <p:spPr>
          <a:xfrm>
            <a:off x="1509823" y="1127051"/>
            <a:ext cx="2210862" cy="4190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성능 평가 지표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정확도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오차행렬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/>
              <a:t>정밀도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 err="1"/>
              <a:t>재현율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F1 </a:t>
            </a:r>
            <a:r>
              <a:rPr lang="ko-KR" altLang="en-US" sz="2000" dirty="0"/>
              <a:t>스코어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ROC-AUC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Score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27409-EC4A-38B9-E0BD-9F788B56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96" y="1346185"/>
            <a:ext cx="4264442" cy="30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599E3-346C-D376-3BEA-AAB1CAD0C1E8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 – AUC</a:t>
            </a:r>
          </a:p>
        </p:txBody>
      </p:sp>
    </p:spTree>
    <p:extLst>
      <p:ext uri="{BB962C8B-B14F-4D97-AF65-F5344CB8AC3E}">
        <p14:creationId xmlns:p14="http://schemas.microsoft.com/office/powerpoint/2010/main" val="14359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2671169" y="1173466"/>
            <a:ext cx="5066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ROC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곡선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Receiver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Operation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Characteristic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43AD4-8ED8-D151-C097-E007B4D96AEA}"/>
              </a:ext>
            </a:extLst>
          </p:cNvPr>
          <p:cNvSpPr txBox="1"/>
          <p:nvPr/>
        </p:nvSpPr>
        <p:spPr>
          <a:xfrm>
            <a:off x="2671169" y="1844667"/>
            <a:ext cx="431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FPR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변화에 따른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TPR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변화를 곡선으로 나타낸 것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836565-4690-17BE-5AF9-3E669C85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6" y="2338098"/>
            <a:ext cx="2971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FAA65-6645-A634-2A34-B27C2082C4A6}"/>
              </a:ext>
            </a:extLst>
          </p:cNvPr>
          <p:cNvSpPr txBox="1"/>
          <p:nvPr/>
        </p:nvSpPr>
        <p:spPr>
          <a:xfrm>
            <a:off x="3182396" y="3125696"/>
            <a:ext cx="53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TPR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2DD06-0565-F911-A41F-BB3368E9C530}"/>
              </a:ext>
            </a:extLst>
          </p:cNvPr>
          <p:cNvSpPr txBox="1"/>
          <p:nvPr/>
        </p:nvSpPr>
        <p:spPr>
          <a:xfrm>
            <a:off x="5131005" y="4528848"/>
            <a:ext cx="53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FPR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66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2DD06-0565-F911-A41F-BB3368E9C530}"/>
              </a:ext>
            </a:extLst>
          </p:cNvPr>
          <p:cNvSpPr txBox="1"/>
          <p:nvPr/>
        </p:nvSpPr>
        <p:spPr>
          <a:xfrm>
            <a:off x="2652989" y="3060551"/>
            <a:ext cx="488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TPR: </a:t>
            </a:r>
            <a:r>
              <a:rPr lang="ko-KR" altLang="en-US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실제값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Positive(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양성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 정확히 예측돼야 하는 수준</a:t>
            </a:r>
            <a:endParaRPr lang="en-US" altLang="ko-KR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FPR: </a:t>
            </a:r>
            <a:r>
              <a:rPr lang="ko-KR" altLang="en-US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실제값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Negative(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음성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 정확히 예측돼야 하는 수준</a:t>
            </a:r>
          </a:p>
        </p:txBody>
      </p:sp>
      <p:pic>
        <p:nvPicPr>
          <p:cNvPr id="4098" name="Picture 2" descr="ROC curve">
            <a:extLst>
              <a:ext uri="{FF2B5EF4-FFF2-40B4-BE49-F238E27FC236}">
                <a16:creationId xmlns:a16="http://schemas.microsoft.com/office/drawing/2014/main" id="{5EB0B13D-180B-E95B-89AA-67291631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30" y="1266825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44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21B3C-6A49-11EE-3CF4-40797AEBB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40" y="576164"/>
            <a:ext cx="1535685" cy="354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F074FA-3D68-A4DC-5D00-BB4EFB573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526" y="1831099"/>
            <a:ext cx="3727537" cy="25621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EEC15D-CAE3-C73C-E88A-CE707916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23" y="1229852"/>
            <a:ext cx="2358451" cy="17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BB2DE96-8283-F8E7-0B75-3B497DD3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23" y="3072272"/>
            <a:ext cx="2358451" cy="17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265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21B3C-6A49-11EE-3CF4-40797AEBB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40" y="576164"/>
            <a:ext cx="1535685" cy="35438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92518292-64CA-D53C-5AA5-CD1EA7C8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230" y="1624013"/>
            <a:ext cx="5503445" cy="211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8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21B3C-6A49-11EE-3CF4-40797AEBB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40" y="576164"/>
            <a:ext cx="1535685" cy="35438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AE487BA-42E0-F60B-4733-7DD14F10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427" y="1591929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1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–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AUC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3328605" y="1169353"/>
            <a:ext cx="314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AUC score     Area Under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43AD4-8ED8-D151-C097-E007B4D96AEA}"/>
              </a:ext>
            </a:extLst>
          </p:cNvPr>
          <p:cNvSpPr txBox="1"/>
          <p:nvPr/>
        </p:nvSpPr>
        <p:spPr>
          <a:xfrm>
            <a:off x="2671169" y="1636854"/>
            <a:ext cx="431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ROC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곡선 밑의 면적을 구한 것</a:t>
            </a:r>
            <a:b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일반적으로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가까울수록 좋은 수치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836565-4690-17BE-5AF9-3E669C85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75" y="2376920"/>
            <a:ext cx="2971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FAA65-6645-A634-2A34-B27C2082C4A6}"/>
              </a:ext>
            </a:extLst>
          </p:cNvPr>
          <p:cNvSpPr txBox="1"/>
          <p:nvPr/>
        </p:nvSpPr>
        <p:spPr>
          <a:xfrm>
            <a:off x="2880405" y="3164518"/>
            <a:ext cx="53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TPR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2DD06-0565-F911-A41F-BB3368E9C530}"/>
              </a:ext>
            </a:extLst>
          </p:cNvPr>
          <p:cNvSpPr txBox="1"/>
          <p:nvPr/>
        </p:nvSpPr>
        <p:spPr>
          <a:xfrm>
            <a:off x="4829014" y="4567670"/>
            <a:ext cx="53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FPR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3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1917568" y="963766"/>
            <a:ext cx="606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sklearn.metrics.</a:t>
            </a:r>
            <a:r>
              <a:rPr lang="en-US" altLang="ko-KR" sz="1600" b="1" i="0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roc_curve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sz="1600" b="1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y_true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1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y_score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pos_label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=None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		          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sample_weight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=None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</a:p>
          <a:p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		          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drop_intermediate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=True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altLang="ko-KR" sz="10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D71D476-093B-19E3-E27F-A5A2E1D5F34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ROC-AUC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BCE91-D4B2-B634-8D5B-063EAB4F5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46" y="1914416"/>
            <a:ext cx="4248743" cy="2572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5BCE25-C64A-9A0F-8AB9-3FF1B814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646" y="3293875"/>
            <a:ext cx="6152743" cy="1723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50C2B1-9A3A-FBAA-AAE4-04F7930B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645" y="2336264"/>
            <a:ext cx="6289101" cy="9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9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036D8-2493-C13A-0AFD-A39DA639ED1D}"/>
              </a:ext>
            </a:extLst>
          </p:cNvPr>
          <p:cNvSpPr txBox="1"/>
          <p:nvPr/>
        </p:nvSpPr>
        <p:spPr>
          <a:xfrm>
            <a:off x="1591311" y="1071989"/>
            <a:ext cx="7617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sklearn.metrics.</a:t>
            </a:r>
            <a:r>
              <a:rPr lang="en-US" altLang="ko-KR" sz="1600" b="1" i="0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roc_auc_score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sz="1600" b="1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y_true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 </a:t>
            </a:r>
            <a:r>
              <a:rPr lang="en-US" altLang="ko-KR" sz="1600" b="1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y_score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average='macro’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</a:p>
          <a:p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		                  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sample_weight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=None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max_fpr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=None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</a:p>
          <a:p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			  </a:t>
            </a:r>
            <a:r>
              <a:rPr lang="en-US" altLang="ko-KR" sz="1600" b="0" i="1" dirty="0" err="1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multi_class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='raise’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 </a:t>
            </a:r>
            <a:r>
              <a:rPr lang="en-US" altLang="ko-KR" sz="1600" b="0" i="1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labels=None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D71D476-093B-19E3-E27F-A5A2E1D5F342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곡선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ROC-AUC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0373EB-0895-5D02-F13E-220D2A06C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20"/>
          <a:stretch/>
        </p:blipFill>
        <p:spPr>
          <a:xfrm>
            <a:off x="3790487" y="1962318"/>
            <a:ext cx="3038899" cy="1672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09129D-ADE5-8D9D-F66B-43EF1B90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541" y="3354667"/>
            <a:ext cx="6772788" cy="5192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C4D43-7E7B-52B3-8A75-9B2F02DE9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541" y="2431960"/>
            <a:ext cx="4410834" cy="8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 평가 지표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3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정리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AE79C-8A96-F597-E4AD-7D2591777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026" y="1203647"/>
            <a:ext cx="4148138" cy="29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6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평가 지표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C1D53958-177D-8AE9-E0D5-B2BE30994677}"/>
              </a:ext>
            </a:extLst>
          </p:cNvPr>
          <p:cNvSpPr txBox="1"/>
          <p:nvPr/>
        </p:nvSpPr>
        <p:spPr>
          <a:xfrm>
            <a:off x="3014491" y="2465424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모델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VS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모델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0875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평가 지표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C1D53958-177D-8AE9-E0D5-B2BE30994677}"/>
              </a:ext>
            </a:extLst>
          </p:cNvPr>
          <p:cNvSpPr txBox="1"/>
          <p:nvPr/>
        </p:nvSpPr>
        <p:spPr>
          <a:xfrm>
            <a:off x="1462143" y="1133518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 모델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Picture 2" descr="61일차 머신러닝 - 선형회귀 모델 성능 평가 법 / JavaScript - 태그 속성 수정">
            <a:extLst>
              <a:ext uri="{FF2B5EF4-FFF2-40B4-BE49-F238E27FC236}">
                <a16:creationId xmlns:a16="http://schemas.microsoft.com/office/drawing/2014/main" id="{B2245E41-ED4E-DCA3-CFF7-9E079026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41" y="2069695"/>
            <a:ext cx="55435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6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 평가 지표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C1D53958-177D-8AE9-E0D5-B2BE30994677}"/>
              </a:ext>
            </a:extLst>
          </p:cNvPr>
          <p:cNvSpPr txBox="1"/>
          <p:nvPr/>
        </p:nvSpPr>
        <p:spPr>
          <a:xfrm>
            <a:off x="1462143" y="1133518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분류 모델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 descr="머신러닝 분류 평가지표 이해하기(정확도, 정밀도, 재현율, F1 스코어) | by WANGGEON LEE | Medium">
            <a:extLst>
              <a:ext uri="{FF2B5EF4-FFF2-40B4-BE49-F238E27FC236}">
                <a16:creationId xmlns:a16="http://schemas.microsoft.com/office/drawing/2014/main" id="{ED8D672E-88F2-EF0D-26EF-4D22A14B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16" y="2197790"/>
            <a:ext cx="4180537" cy="21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24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평가(Evaluation) - Simple &amp; Clear Engineer Note">
            <a:extLst>
              <a:ext uri="{FF2B5EF4-FFF2-40B4-BE49-F238E27FC236}">
                <a16:creationId xmlns:a16="http://schemas.microsoft.com/office/drawing/2014/main" id="{7E2F3187-BA49-988D-3553-DFD72917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22" y="2025485"/>
            <a:ext cx="5734160" cy="10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69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정확도의 단점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 descr="Data Mining] 6. Classification - 개론">
            <a:extLst>
              <a:ext uri="{FF2B5EF4-FFF2-40B4-BE49-F238E27FC236}">
                <a16:creationId xmlns:a16="http://schemas.microsoft.com/office/drawing/2014/main" id="{51FB474F-DE80-B7E1-5CF6-23A9E7A3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538288"/>
            <a:ext cx="4390021" cy="248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3556E8F0-65F3-493E-F046-B13A1124AF17}"/>
              </a:ext>
            </a:extLst>
          </p:cNvPr>
          <p:cNvSpPr/>
          <p:nvPr/>
        </p:nvSpPr>
        <p:spPr>
          <a:xfrm>
            <a:off x="5635255" y="1886464"/>
            <a:ext cx="1497965" cy="2132643"/>
          </a:xfrm>
          <a:prstGeom prst="frame">
            <a:avLst>
              <a:gd name="adj1" fmla="val 470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1862</Words>
  <Application>Microsoft Office PowerPoint</Application>
  <PresentationFormat>화면 슬라이드 쇼(16:9)</PresentationFormat>
  <Paragraphs>205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-apple-system</vt:lpstr>
      <vt:lpstr>Helvetica Neue</vt:lpstr>
      <vt:lpstr>NanumGothic ExtraBold</vt:lpstr>
      <vt:lpstr>NanumGothic</vt:lpstr>
      <vt:lpstr>나눔고딕OTF</vt:lpstr>
      <vt:lpstr>Arial</vt:lpstr>
      <vt:lpstr>Cambria Math</vt:lpstr>
      <vt:lpstr>Courier New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이규원</dc:creator>
  <cp:lastModifiedBy>이규원</cp:lastModifiedBy>
  <cp:revision>4</cp:revision>
  <dcterms:modified xsi:type="dcterms:W3CDTF">2023-03-27T14:10:02Z</dcterms:modified>
</cp:coreProperties>
</file>